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4" r:id="rId2"/>
  </p:sldMasterIdLst>
  <p:notesMasterIdLst>
    <p:notesMasterId r:id="rId27"/>
  </p:notesMasterIdLst>
  <p:sldIdLst>
    <p:sldId id="256" r:id="rId3"/>
    <p:sldId id="257" r:id="rId4"/>
    <p:sldId id="266" r:id="rId5"/>
    <p:sldId id="259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</p:sldIdLst>
  <p:sldSz cx="13004800" cy="9753600"/>
  <p:notesSz cx="6858000" cy="9144000"/>
  <p:embeddedFontLst>
    <p:embeddedFont>
      <p:font typeface="Abel" panose="02000506030000020004" pitchFamily="2" charset="0"/>
      <p:regular r:id="rId28"/>
    </p:embeddedFont>
    <p:embeddedFont>
      <p:font typeface="Adamina" panose="020B0604020202020204" charset="0"/>
      <p:regular r:id="rId29"/>
    </p:embeddedFont>
    <p:embeddedFont>
      <p:font typeface="Condiment" panose="020B0604020202020204" charset="0"/>
      <p:regular r:id="rId30"/>
    </p:embeddedFont>
    <p:embeddedFont>
      <p:font typeface="Helvetica Neue" panose="020B0604020202020204" charset="0"/>
      <p:regular r:id="rId31"/>
      <p:bold r:id="rId32"/>
      <p:italic r:id="rId33"/>
      <p:boldItalic r:id="rId34"/>
    </p:embeddedFont>
    <p:embeddedFont>
      <p:font typeface="Libre Baskerville" panose="02000000000000000000" pitchFamily="2" charset="0"/>
      <p:regular r:id="rId35"/>
      <p:bold r:id="rId36"/>
      <p:italic r:id="rId37"/>
    </p:embeddedFont>
    <p:embeddedFont>
      <p:font typeface="Ovo" panose="020B0604020202020204" charset="0"/>
      <p:regular r:id="rId38"/>
    </p:embeddedFont>
    <p:embeddedFont>
      <p:font typeface="Radley" panose="020B0604020202020204" charset="0"/>
      <p:regular r:id="rId39"/>
      <p:italic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5" roundtripDataSignature="AMtx7mgfnxi+jwTw9yXgzXS/p8XNPlu7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0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55" Type="http://customschemas.google.com/relationships/presentationmetadata" Target="meta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5" name="Google Shape;20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2" name="Google Shape;21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0" name="Google Shape;23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6" name="Google Shape;23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2" name="Google Shape;24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9" name="Google Shape;25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5" name="Google Shape;26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1" name="Google Shape;27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2" name="Google Shape;28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8" name="Google Shape;288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Born Marcus Rothkowitz in Russia (1903), emigrated to the U.S. in 1913.</a:t>
            </a:r>
            <a:b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Faced anti-Semitism, poverty, and cultural displacement—shaped his worldview.</a:t>
            </a:r>
            <a:b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Dropped out of Yale, gravitated toward philosophy, mythology, and radical ideas.</a:t>
            </a:r>
            <a:b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Maintained a lifelong commitment to </a:t>
            </a: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artist autonomy and anti-commercialism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7999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sz="1350">
              <a:solidFill>
                <a:srgbClr val="001D35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Why This Project Matters</a:t>
            </a:r>
            <a:endParaRPr sz="13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Inspired by Mark Rothko’s fearless self-expression and emotional intensity.</a:t>
            </a:r>
            <a:b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Advocates for </a:t>
            </a: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free expression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children, often lost in today's structured, tech-heavy environment.</a:t>
            </a:r>
            <a:b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Encourages </a:t>
            </a: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abstract thinking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validates the emotional experience through art.</a:t>
            </a:r>
            <a:b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7999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Signature Style</a:t>
            </a:r>
            <a:endParaRPr sz="13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Developed his iconic soft-edged rectangles on fields of luminous color in the 1950s.</a:t>
            </a:r>
            <a:b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Influences: Greek myths, Nietzsche, his Jewish heritage.</a:t>
            </a:r>
            <a:b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Believed color could express universal human emotions—grief, ecstasy, transcendence.</a:t>
            </a:r>
            <a:b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7999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sz="1350">
              <a:solidFill>
                <a:srgbClr val="001D35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4" name="Google Shape;17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 Learning Objectives</a:t>
            </a:r>
            <a:endParaRPr sz="13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Understand </a:t>
            </a: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Abstract Expressionism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Rothko’s role in it.</a:t>
            </a:r>
            <a:b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Learn </a:t>
            </a: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color theory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emotional impact of color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composition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Create expressive art using </a:t>
            </a: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chalk and oil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blending colors to convey emotion.</a:t>
            </a:r>
            <a:b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Encourage </a:t>
            </a: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free exploration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emotional self-expression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through art.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Abstract Expressionism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emotion-driven art without clear subject matter.</a:t>
            </a:r>
            <a:b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Color Field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focus on broad areas of color, de-emphasizing form.</a:t>
            </a:r>
            <a:b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Emotional Response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Self-Expression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Organic Shapes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Composition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Surrealism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Color Theory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7999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0" name="Google Shape;18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3" name="Google Shape;193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8" name="Google Shape;19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8"/>
          <p:cNvSpPr txBox="1">
            <a:spLocks noGrp="1"/>
          </p:cNvSpPr>
          <p:nvPr>
            <p:ph type="body" idx="1"/>
          </p:nvPr>
        </p:nvSpPr>
        <p:spPr>
          <a:xfrm>
            <a:off x="914400" y="685800"/>
            <a:ext cx="11176000" cy="83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marR="0" lvl="1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marR="0" lvl="2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marR="0" lvl="3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marR="0" lvl="4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marR="0" lvl="5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marR="0" lvl="6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marR="0" lvl="7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marR="0" lvl="8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Caption">
  <p:cSld name="Photo - 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9"/>
          <p:cNvSpPr txBox="1">
            <a:spLocks noGrp="1"/>
          </p:cNvSpPr>
          <p:nvPr>
            <p:ph type="body" idx="1"/>
          </p:nvPr>
        </p:nvSpPr>
        <p:spPr>
          <a:xfrm>
            <a:off x="1016000" y="7200900"/>
            <a:ext cx="5207000" cy="6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4000"/>
              <a:buFont typeface="Radley"/>
              <a:buNone/>
              <a:defRPr sz="2400" b="1" i="0" u="none" strike="noStrike" cap="none">
                <a:solidFill>
                  <a:srgbClr val="515151"/>
                </a:solidFill>
                <a:latin typeface="Radley"/>
                <a:ea typeface="Radley"/>
                <a:cs typeface="Radley"/>
                <a:sym typeface="Radley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4000"/>
              <a:buFont typeface="Radley"/>
              <a:buNone/>
              <a:defRPr sz="2400" b="1" i="0" u="none" strike="noStrike" cap="none">
                <a:solidFill>
                  <a:srgbClr val="515151"/>
                </a:solidFill>
                <a:latin typeface="Radley"/>
                <a:ea typeface="Radley"/>
                <a:cs typeface="Radley"/>
                <a:sym typeface="Radley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4000"/>
              <a:buFont typeface="Radley"/>
              <a:buNone/>
              <a:defRPr sz="2400" b="1" i="0" u="none" strike="noStrike" cap="none">
                <a:solidFill>
                  <a:srgbClr val="515151"/>
                </a:solidFill>
                <a:latin typeface="Radley"/>
                <a:ea typeface="Radley"/>
                <a:cs typeface="Radley"/>
                <a:sym typeface="Radley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4000"/>
              <a:buFont typeface="Radley"/>
              <a:buNone/>
              <a:defRPr sz="2400" b="1" i="0" u="none" strike="noStrike" cap="none">
                <a:solidFill>
                  <a:srgbClr val="515151"/>
                </a:solidFill>
                <a:latin typeface="Radley"/>
                <a:ea typeface="Radley"/>
                <a:cs typeface="Radley"/>
                <a:sym typeface="Radley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4000"/>
              <a:buFont typeface="Radley"/>
              <a:buNone/>
              <a:defRPr sz="2400" b="1" i="0" u="none" strike="noStrike" cap="none">
                <a:solidFill>
                  <a:srgbClr val="515151"/>
                </a:solidFill>
                <a:latin typeface="Radley"/>
                <a:ea typeface="Radley"/>
                <a:cs typeface="Radley"/>
                <a:sym typeface="Radley"/>
              </a:defRPr>
            </a:lvl5pPr>
            <a:lvl6pPr marL="2743200" marR="0" lvl="5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marR="0" lvl="6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marR="0" lvl="7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marR="0" lvl="8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2 Up">
  <p:cSld name="Photo - 2 Up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3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7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0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2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0"/>
          <p:cNvSpPr txBox="1">
            <a:spLocks noGrp="1"/>
          </p:cNvSpPr>
          <p:nvPr>
            <p:ph type="body" idx="1"/>
          </p:nvPr>
        </p:nvSpPr>
        <p:spPr>
          <a:xfrm>
            <a:off x="443307" y="2185434"/>
            <a:ext cx="5688600" cy="6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t" anchorCtr="0">
            <a:noAutofit/>
          </a:bodyPr>
          <a:lstStyle>
            <a:lvl1pPr marL="457200" lvl="0" indent="-3683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4925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 algn="l">
              <a:lnSpc>
                <a:spcPct val="115000"/>
              </a:lnSpc>
              <a:spcBef>
                <a:spcPts val="2500"/>
              </a:spcBef>
              <a:spcAft>
                <a:spcPts val="250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55" name="Google Shape;55;p40"/>
          <p:cNvSpPr txBox="1">
            <a:spLocks noGrp="1"/>
          </p:cNvSpPr>
          <p:nvPr>
            <p:ph type="body" idx="2"/>
          </p:nvPr>
        </p:nvSpPr>
        <p:spPr>
          <a:xfrm>
            <a:off x="6872747" y="2185434"/>
            <a:ext cx="5688600" cy="6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t" anchorCtr="0">
            <a:noAutofit/>
          </a:bodyPr>
          <a:lstStyle>
            <a:lvl1pPr marL="457200" lvl="0" indent="-3683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4925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 algn="l">
              <a:lnSpc>
                <a:spcPct val="115000"/>
              </a:lnSpc>
              <a:spcBef>
                <a:spcPts val="2500"/>
              </a:spcBef>
              <a:spcAft>
                <a:spcPts val="250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4"/>
          <p:cNvSpPr txBox="1">
            <a:spLocks noGrp="1"/>
          </p:cNvSpPr>
          <p:nvPr>
            <p:ph type="ctrTitle"/>
          </p:nvPr>
        </p:nvSpPr>
        <p:spPr>
          <a:xfrm>
            <a:off x="443319" y="1411935"/>
            <a:ext cx="12118200" cy="38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9pPr>
          </a:lstStyle>
          <a:p>
            <a:endParaRPr/>
          </a:p>
        </p:txBody>
      </p:sp>
      <p:sp>
        <p:nvSpPr>
          <p:cNvPr id="59" name="Google Shape;59;p54"/>
          <p:cNvSpPr txBox="1">
            <a:spLocks noGrp="1"/>
          </p:cNvSpPr>
          <p:nvPr>
            <p:ph type="subTitle" idx="1"/>
          </p:nvPr>
        </p:nvSpPr>
        <p:spPr>
          <a:xfrm>
            <a:off x="443307" y="5374341"/>
            <a:ext cx="12118200" cy="15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endParaRPr/>
          </a:p>
        </p:txBody>
      </p:sp>
      <p:sp>
        <p:nvSpPr>
          <p:cNvPr id="60" name="Google Shape;60;p54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5"/>
          <p:cNvSpPr txBox="1">
            <a:spLocks noGrp="1"/>
          </p:cNvSpPr>
          <p:nvPr>
            <p:ph type="title"/>
          </p:nvPr>
        </p:nvSpPr>
        <p:spPr>
          <a:xfrm>
            <a:off x="443307" y="4078649"/>
            <a:ext cx="12118200" cy="15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9pPr>
          </a:lstStyle>
          <a:p>
            <a:endParaRPr/>
          </a:p>
        </p:txBody>
      </p:sp>
      <p:sp>
        <p:nvSpPr>
          <p:cNvPr id="63" name="Google Shape;63;p55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6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2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6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7"/>
          <p:cNvSpPr txBox="1">
            <a:spLocks noGrp="1"/>
          </p:cNvSpPr>
          <p:nvPr>
            <p:ph type="title"/>
          </p:nvPr>
        </p:nvSpPr>
        <p:spPr>
          <a:xfrm>
            <a:off x="697244" y="853618"/>
            <a:ext cx="9056400" cy="77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9pPr>
          </a:lstStyle>
          <a:p>
            <a:endParaRPr/>
          </a:p>
        </p:txBody>
      </p:sp>
      <p:sp>
        <p:nvSpPr>
          <p:cNvPr id="69" name="Google Shape;69;p57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8"/>
          <p:cNvSpPr/>
          <p:nvPr/>
        </p:nvSpPr>
        <p:spPr>
          <a:xfrm>
            <a:off x="6502400" y="47"/>
            <a:ext cx="6502500" cy="9753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44475" tIns="144475" rIns="144475" bIns="1444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58"/>
          <p:cNvSpPr txBox="1">
            <a:spLocks noGrp="1"/>
          </p:cNvSpPr>
          <p:nvPr>
            <p:ph type="title"/>
          </p:nvPr>
        </p:nvSpPr>
        <p:spPr>
          <a:xfrm>
            <a:off x="377600" y="2338465"/>
            <a:ext cx="5753100" cy="28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9pPr>
          </a:lstStyle>
          <a:p>
            <a:endParaRPr/>
          </a:p>
        </p:txBody>
      </p:sp>
      <p:sp>
        <p:nvSpPr>
          <p:cNvPr id="73" name="Google Shape;73;p58"/>
          <p:cNvSpPr txBox="1">
            <a:spLocks noGrp="1"/>
          </p:cNvSpPr>
          <p:nvPr>
            <p:ph type="subTitle" idx="1"/>
          </p:nvPr>
        </p:nvSpPr>
        <p:spPr>
          <a:xfrm>
            <a:off x="377600" y="5315461"/>
            <a:ext cx="5753100" cy="23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74" name="Google Shape;74;p58"/>
          <p:cNvSpPr txBox="1">
            <a:spLocks noGrp="1"/>
          </p:cNvSpPr>
          <p:nvPr>
            <p:ph type="body" idx="2"/>
          </p:nvPr>
        </p:nvSpPr>
        <p:spPr>
          <a:xfrm>
            <a:off x="7025067" y="1373298"/>
            <a:ext cx="5457000" cy="70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ctr" anchorCtr="0">
            <a:noAutofit/>
          </a:bodyPr>
          <a:lstStyle>
            <a:lvl1pPr marL="457200" lvl="0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>
                <a:solidFill>
                  <a:schemeClr val="dk1"/>
                </a:solidFill>
              </a:defRPr>
            </a:lvl1pPr>
            <a:lvl2pPr marL="914400" lvl="1" indent="-36830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dk1"/>
              </a:buClr>
              <a:buSzPts val="2200"/>
              <a:buChar char="○"/>
              <a:defRPr>
                <a:solidFill>
                  <a:schemeClr val="dk1"/>
                </a:solidFill>
              </a:defRPr>
            </a:lvl2pPr>
            <a:lvl3pPr marL="1371600" lvl="2" indent="-36830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dk1"/>
              </a:buClr>
              <a:buSzPts val="2200"/>
              <a:buChar char="■"/>
              <a:defRPr>
                <a:solidFill>
                  <a:schemeClr val="dk1"/>
                </a:solidFill>
              </a:defRPr>
            </a:lvl3pPr>
            <a:lvl4pPr marL="1828800" lvl="3" indent="-36830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  <a:defRPr>
                <a:solidFill>
                  <a:schemeClr val="dk1"/>
                </a:solidFill>
              </a:defRPr>
            </a:lvl4pPr>
            <a:lvl5pPr marL="2286000" lvl="4" indent="-36830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dk1"/>
              </a:buClr>
              <a:buSzPts val="2200"/>
              <a:buChar char="○"/>
              <a:defRPr>
                <a:solidFill>
                  <a:schemeClr val="dk1"/>
                </a:solidFill>
              </a:defRPr>
            </a:lvl5pPr>
            <a:lvl6pPr marL="2743200" lvl="5" indent="-36830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dk1"/>
              </a:buClr>
              <a:buSzPts val="2200"/>
              <a:buChar char="■"/>
              <a:defRPr>
                <a:solidFill>
                  <a:schemeClr val="dk1"/>
                </a:solidFill>
              </a:defRPr>
            </a:lvl6pPr>
            <a:lvl7pPr marL="3200400" lvl="6" indent="-36830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  <a:defRPr>
                <a:solidFill>
                  <a:schemeClr val="dk1"/>
                </a:solidFill>
              </a:defRPr>
            </a:lvl7pPr>
            <a:lvl8pPr marL="3657600" lvl="7" indent="-36830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dk1"/>
              </a:buClr>
              <a:buSzPts val="2200"/>
              <a:buChar char="○"/>
              <a:defRPr>
                <a:solidFill>
                  <a:schemeClr val="dk1"/>
                </a:solidFill>
              </a:defRPr>
            </a:lvl8pPr>
            <a:lvl9pPr marL="4114800" lvl="8" indent="-368300" algn="l">
              <a:lnSpc>
                <a:spcPct val="115000"/>
              </a:lnSpc>
              <a:spcBef>
                <a:spcPts val="2500"/>
              </a:spcBef>
              <a:spcAft>
                <a:spcPts val="2500"/>
              </a:spcAft>
              <a:buClr>
                <a:schemeClr val="dk1"/>
              </a:buClr>
              <a:buSzPts val="22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58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9"/>
          <p:cNvSpPr txBox="1">
            <a:spLocks noGrp="1"/>
          </p:cNvSpPr>
          <p:nvPr>
            <p:ph type="body" idx="1"/>
          </p:nvPr>
        </p:nvSpPr>
        <p:spPr>
          <a:xfrm>
            <a:off x="443307" y="8022424"/>
            <a:ext cx="8531700" cy="11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</a:lstStyle>
          <a:p>
            <a:endParaRPr/>
          </a:p>
        </p:txBody>
      </p:sp>
      <p:sp>
        <p:nvSpPr>
          <p:cNvPr id="78" name="Google Shape;78;p59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0"/>
          <p:cNvSpPr txBox="1">
            <a:spLocks noGrp="1"/>
          </p:cNvSpPr>
          <p:nvPr>
            <p:ph type="title" hasCustomPrompt="1"/>
          </p:nvPr>
        </p:nvSpPr>
        <p:spPr>
          <a:xfrm>
            <a:off x="443307" y="2097541"/>
            <a:ext cx="12118200" cy="3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9pPr>
          </a:lstStyle>
          <a:p>
            <a:r>
              <a:t>xx%</a:t>
            </a:r>
          </a:p>
        </p:txBody>
      </p:sp>
      <p:sp>
        <p:nvSpPr>
          <p:cNvPr id="81" name="Google Shape;81;p60"/>
          <p:cNvSpPr txBox="1">
            <a:spLocks noGrp="1"/>
          </p:cNvSpPr>
          <p:nvPr>
            <p:ph type="body" idx="1"/>
          </p:nvPr>
        </p:nvSpPr>
        <p:spPr>
          <a:xfrm>
            <a:off x="443307" y="5977553"/>
            <a:ext cx="12118200" cy="24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t" anchorCtr="0">
            <a:noAutofit/>
          </a:bodyPr>
          <a:lstStyle>
            <a:lvl1pPr marL="457200" lvl="0" indent="-406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marL="914400" lvl="1" indent="-368300" algn="ctr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 algn="ctr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algn="ctr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algn="ctr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algn="ctr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algn="ctr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algn="ctr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algn="ctr">
              <a:lnSpc>
                <a:spcPct val="115000"/>
              </a:lnSpc>
              <a:spcBef>
                <a:spcPts val="2500"/>
              </a:spcBef>
              <a:spcAft>
                <a:spcPts val="25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60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Center">
  <p:cSld name="Title - Cent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1"/>
          <p:cNvSpPr txBox="1">
            <a:spLocks noGrp="1"/>
          </p:cNvSpPr>
          <p:nvPr>
            <p:ph type="title"/>
          </p:nvPr>
        </p:nvSpPr>
        <p:spPr>
          <a:xfrm>
            <a:off x="1079500" y="3416300"/>
            <a:ext cx="11176000" cy="29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EBEBEB"/>
                </a:solidFill>
                <a:latin typeface="Ovo"/>
                <a:ea typeface="Ovo"/>
                <a:cs typeface="Ovo"/>
                <a:sym typeface="Ovo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">
  <p:cSld name="Photo - Horizontal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2"/>
          <p:cNvSpPr txBox="1">
            <a:spLocks noGrp="1"/>
          </p:cNvSpPr>
          <p:nvPr>
            <p:ph type="title"/>
          </p:nvPr>
        </p:nvSpPr>
        <p:spPr>
          <a:xfrm>
            <a:off x="1079500" y="6515100"/>
            <a:ext cx="11176000" cy="16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EBEBEB"/>
                </a:solidFill>
                <a:latin typeface="Ovo"/>
                <a:ea typeface="Ovo"/>
                <a:cs typeface="Ovo"/>
                <a:sym typeface="Ovo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14" name="Google Shape;14;p42"/>
          <p:cNvSpPr txBox="1">
            <a:spLocks noGrp="1"/>
          </p:cNvSpPr>
          <p:nvPr>
            <p:ph type="body" idx="1"/>
          </p:nvPr>
        </p:nvSpPr>
        <p:spPr>
          <a:xfrm>
            <a:off x="1079500" y="8166100"/>
            <a:ext cx="11176000" cy="1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Ovo"/>
              <a:buNone/>
              <a:defRPr sz="3600" b="0" i="0" u="none" strike="noStrike" cap="none">
                <a:solidFill>
                  <a:srgbClr val="FFFFFF"/>
                </a:solidFill>
                <a:latin typeface="Ovo"/>
                <a:ea typeface="Ovo"/>
                <a:cs typeface="Ovo"/>
                <a:sym typeface="Ovo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Ovo"/>
              <a:buNone/>
              <a:defRPr sz="3600" b="0" i="0" u="none" strike="noStrike" cap="none">
                <a:solidFill>
                  <a:srgbClr val="FFFFFF"/>
                </a:solidFill>
                <a:latin typeface="Ovo"/>
                <a:ea typeface="Ovo"/>
                <a:cs typeface="Ovo"/>
                <a:sym typeface="Ovo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Ovo"/>
              <a:buNone/>
              <a:defRPr sz="3600" b="0" i="0" u="none" strike="noStrike" cap="none">
                <a:solidFill>
                  <a:srgbClr val="FFFFFF"/>
                </a:solidFill>
                <a:latin typeface="Ovo"/>
                <a:ea typeface="Ovo"/>
                <a:cs typeface="Ovo"/>
                <a:sym typeface="Ovo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Ovo"/>
              <a:buNone/>
              <a:defRPr sz="3600" b="0" i="0" u="none" strike="noStrike" cap="none">
                <a:solidFill>
                  <a:srgbClr val="FFFFFF"/>
                </a:solidFill>
                <a:latin typeface="Ovo"/>
                <a:ea typeface="Ovo"/>
                <a:cs typeface="Ovo"/>
                <a:sym typeface="Ovo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Ovo"/>
              <a:buNone/>
              <a:defRPr sz="3600" b="0" i="0" u="none" strike="noStrike" cap="none">
                <a:solidFill>
                  <a:srgbClr val="FFFFFF"/>
                </a:solidFill>
                <a:latin typeface="Ovo"/>
                <a:ea typeface="Ovo"/>
                <a:cs typeface="Ovo"/>
                <a:sym typeface="Ovo"/>
              </a:defRPr>
            </a:lvl5pPr>
            <a:lvl6pPr marL="2743200" marR="0" lvl="5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marR="0" lvl="6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marR="0" lvl="7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marR="0" lvl="8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3"/>
          <p:cNvSpPr txBox="1">
            <a:spLocks noGrp="1"/>
          </p:cNvSpPr>
          <p:nvPr>
            <p:ph type="title"/>
          </p:nvPr>
        </p:nvSpPr>
        <p:spPr>
          <a:xfrm>
            <a:off x="914400" y="317500"/>
            <a:ext cx="11176000" cy="17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17" name="Google Shape;17;p43"/>
          <p:cNvSpPr txBox="1">
            <a:spLocks noGrp="1"/>
          </p:cNvSpPr>
          <p:nvPr>
            <p:ph type="body" idx="1"/>
          </p:nvPr>
        </p:nvSpPr>
        <p:spPr>
          <a:xfrm>
            <a:off x="914400" y="2717800"/>
            <a:ext cx="11176000" cy="6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marR="0" lvl="1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marR="0" lvl="2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marR="0" lvl="3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marR="0" lvl="4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marR="0" lvl="5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marR="0" lvl="6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marR="0" lvl="7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marR="0" lvl="8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>
  <p:cSld name="Title &amp; 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4"/>
          <p:cNvSpPr txBox="1">
            <a:spLocks noGrp="1"/>
          </p:cNvSpPr>
          <p:nvPr>
            <p:ph type="title"/>
          </p:nvPr>
        </p:nvSpPr>
        <p:spPr>
          <a:xfrm>
            <a:off x="1079500" y="2438400"/>
            <a:ext cx="11176000" cy="29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EBEBEB"/>
                </a:solidFill>
                <a:latin typeface="Ovo"/>
                <a:ea typeface="Ovo"/>
                <a:cs typeface="Ovo"/>
                <a:sym typeface="Ovo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20" name="Google Shape;20;p44"/>
          <p:cNvSpPr txBox="1">
            <a:spLocks noGrp="1"/>
          </p:cNvSpPr>
          <p:nvPr>
            <p:ph type="body" idx="1"/>
          </p:nvPr>
        </p:nvSpPr>
        <p:spPr>
          <a:xfrm>
            <a:off x="1079500" y="5346700"/>
            <a:ext cx="11176000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Ovo"/>
              <a:buNone/>
              <a:defRPr sz="3600" b="0" i="0" u="none" strike="noStrike" cap="none">
                <a:solidFill>
                  <a:srgbClr val="FFFFFF"/>
                </a:solidFill>
                <a:latin typeface="Ovo"/>
                <a:ea typeface="Ovo"/>
                <a:cs typeface="Ovo"/>
                <a:sym typeface="Ovo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Ovo"/>
              <a:buNone/>
              <a:defRPr sz="3600" b="0" i="0" u="none" strike="noStrike" cap="none">
                <a:solidFill>
                  <a:srgbClr val="FFFFFF"/>
                </a:solidFill>
                <a:latin typeface="Ovo"/>
                <a:ea typeface="Ovo"/>
                <a:cs typeface="Ovo"/>
                <a:sym typeface="Ovo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Ovo"/>
              <a:buNone/>
              <a:defRPr sz="3600" b="0" i="0" u="none" strike="noStrike" cap="none">
                <a:solidFill>
                  <a:srgbClr val="FFFFFF"/>
                </a:solidFill>
                <a:latin typeface="Ovo"/>
                <a:ea typeface="Ovo"/>
                <a:cs typeface="Ovo"/>
                <a:sym typeface="Ovo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Ovo"/>
              <a:buNone/>
              <a:defRPr sz="3600" b="0" i="0" u="none" strike="noStrike" cap="none">
                <a:solidFill>
                  <a:srgbClr val="FFFFFF"/>
                </a:solidFill>
                <a:latin typeface="Ovo"/>
                <a:ea typeface="Ovo"/>
                <a:cs typeface="Ovo"/>
                <a:sym typeface="Ovo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Ovo"/>
              <a:buNone/>
              <a:defRPr sz="3600" b="0" i="0" u="none" strike="noStrike" cap="none">
                <a:solidFill>
                  <a:srgbClr val="FFFFFF"/>
                </a:solidFill>
                <a:latin typeface="Ovo"/>
                <a:ea typeface="Ovo"/>
                <a:cs typeface="Ovo"/>
                <a:sym typeface="Ovo"/>
              </a:defRPr>
            </a:lvl5pPr>
            <a:lvl6pPr marL="2743200" marR="0" lvl="5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marR="0" lvl="6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marR="0" lvl="7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marR="0" lvl="8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">
  <p:cSld name="Photo - Vertical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5"/>
          <p:cNvSpPr txBox="1">
            <a:spLocks noGrp="1"/>
          </p:cNvSpPr>
          <p:nvPr>
            <p:ph type="title"/>
          </p:nvPr>
        </p:nvSpPr>
        <p:spPr>
          <a:xfrm>
            <a:off x="914400" y="1193800"/>
            <a:ext cx="5270500" cy="39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23" name="Google Shape;23;p45"/>
          <p:cNvSpPr txBox="1">
            <a:spLocks noGrp="1"/>
          </p:cNvSpPr>
          <p:nvPr>
            <p:ph type="body" idx="1"/>
          </p:nvPr>
        </p:nvSpPr>
        <p:spPr>
          <a:xfrm>
            <a:off x="914400" y="5219700"/>
            <a:ext cx="527050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None/>
              <a:defRPr sz="36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None/>
              <a:defRPr sz="36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None/>
              <a:defRPr sz="36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None/>
              <a:defRPr sz="36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None/>
              <a:defRPr sz="36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marR="0" lvl="5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marR="0" lvl="6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marR="0" lvl="7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marR="0" lvl="8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>
  <p:cSld name="Title - Top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6"/>
          <p:cNvSpPr txBox="1">
            <a:spLocks noGrp="1"/>
          </p:cNvSpPr>
          <p:nvPr>
            <p:ph type="title"/>
          </p:nvPr>
        </p:nvSpPr>
        <p:spPr>
          <a:xfrm>
            <a:off x="914400" y="317500"/>
            <a:ext cx="11176000" cy="17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7"/>
          <p:cNvSpPr txBox="1">
            <a:spLocks noGrp="1"/>
          </p:cNvSpPr>
          <p:nvPr>
            <p:ph type="title"/>
          </p:nvPr>
        </p:nvSpPr>
        <p:spPr>
          <a:xfrm>
            <a:off x="914400" y="317500"/>
            <a:ext cx="11176000" cy="17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28" name="Google Shape;28;p47"/>
          <p:cNvSpPr txBox="1">
            <a:spLocks noGrp="1"/>
          </p:cNvSpPr>
          <p:nvPr>
            <p:ph type="body" idx="1"/>
          </p:nvPr>
        </p:nvSpPr>
        <p:spPr>
          <a:xfrm>
            <a:off x="914400" y="2705100"/>
            <a:ext cx="51181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4445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3400"/>
              <a:buFont typeface="Libre Baskerville"/>
              <a:buChar char="•"/>
              <a:defRPr sz="34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marR="0" lvl="1" indent="-4445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3400"/>
              <a:buFont typeface="Libre Baskerville"/>
              <a:buChar char="•"/>
              <a:defRPr sz="34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marR="0" lvl="2" indent="-4445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3400"/>
              <a:buFont typeface="Libre Baskerville"/>
              <a:buChar char="•"/>
              <a:defRPr sz="34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marR="0" lvl="3" indent="-4445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3400"/>
              <a:buFont typeface="Libre Baskerville"/>
              <a:buChar char="•"/>
              <a:defRPr sz="34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marR="0" lvl="4" indent="-4445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3400"/>
              <a:buFont typeface="Libre Baskerville"/>
              <a:buChar char="•"/>
              <a:defRPr sz="34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marR="0" lvl="5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marR="0" lvl="6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marR="0" lvl="7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marR="0" lvl="8" indent="-48260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3"/>
          <p:cNvSpPr txBox="1">
            <a:spLocks noGrp="1"/>
          </p:cNvSpPr>
          <p:nvPr>
            <p:ph type="title"/>
          </p:nvPr>
        </p:nvSpPr>
        <p:spPr>
          <a:xfrm>
            <a:off x="914400" y="317500"/>
            <a:ext cx="11176000" cy="17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800" b="0" i="0" u="none" strike="noStrike" cap="none">
                <a:solidFill>
                  <a:srgbClr val="81746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7" name="Google Shape;7;p33"/>
          <p:cNvSpPr txBox="1">
            <a:spLocks noGrp="1"/>
          </p:cNvSpPr>
          <p:nvPr>
            <p:ph type="body" idx="1"/>
          </p:nvPr>
        </p:nvSpPr>
        <p:spPr>
          <a:xfrm>
            <a:off x="914400" y="2717800"/>
            <a:ext cx="11176000" cy="6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482600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marR="0" lvl="1" indent="-482600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marR="0" lvl="2" indent="-482600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marR="0" lvl="3" indent="-482600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marR="0" lvl="4" indent="-482600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marR="0" lvl="5" indent="-482600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marR="0" lvl="6" indent="-482600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marR="0" lvl="7" indent="-482600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marR="0" lvl="8" indent="-482600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Char char="•"/>
              <a:defRPr sz="4000" b="0" i="0" u="none" strike="noStrike" cap="none">
                <a:solidFill>
                  <a:srgbClr val="72675A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6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2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36"/>
          <p:cNvSpPr txBox="1">
            <a:spLocks noGrp="1"/>
          </p:cNvSpPr>
          <p:nvPr>
            <p:ph type="body" idx="1"/>
          </p:nvPr>
        </p:nvSpPr>
        <p:spPr>
          <a:xfrm>
            <a:off x="443307" y="2185434"/>
            <a:ext cx="12118200" cy="6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●"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rial"/>
              <a:buChar char="○"/>
              <a:defRPr sz="2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8300" algn="l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rial"/>
              <a:buChar char="■"/>
              <a:defRPr sz="2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8300" algn="l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rial"/>
              <a:buChar char="●"/>
              <a:defRPr sz="2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8300" algn="l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rial"/>
              <a:buChar char="○"/>
              <a:defRPr sz="2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8300" algn="l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rial"/>
              <a:buChar char="■"/>
              <a:defRPr sz="2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8300" algn="l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rial"/>
              <a:buChar char="●"/>
              <a:defRPr sz="2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8300" algn="l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rial"/>
              <a:buChar char="○"/>
              <a:defRPr sz="2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8300" algn="l" rtl="0">
              <a:lnSpc>
                <a:spcPct val="115000"/>
              </a:lnSpc>
              <a:spcBef>
                <a:spcPts val="2500"/>
              </a:spcBef>
              <a:spcAft>
                <a:spcPts val="2500"/>
              </a:spcAft>
              <a:buClr>
                <a:schemeClr val="lt2"/>
              </a:buClr>
              <a:buSzPts val="2200"/>
              <a:buFont typeface="Arial"/>
              <a:buChar char="■"/>
              <a:defRPr sz="2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36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American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11087" y="-70512"/>
            <a:ext cx="13725551" cy="989462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3623930" y="4242163"/>
            <a:ext cx="5554500" cy="12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5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 A</a:t>
            </a:r>
            <a:r>
              <a:rPr lang="en-US" sz="5000">
                <a:solidFill>
                  <a:srgbClr val="FFFFFF"/>
                </a:solidFill>
              </a:rPr>
              <a:t>AYF</a:t>
            </a:r>
            <a:r>
              <a:rPr lang="en-US" sz="5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Project</a:t>
            </a:r>
            <a:endParaRPr sz="5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3313800" y="6194325"/>
            <a:ext cx="58758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by artist</a:t>
            </a:r>
            <a:endParaRPr sz="4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Robin Jack Sarner</a:t>
            </a:r>
            <a:endParaRPr sz="4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1821450" y="1489775"/>
            <a:ext cx="8860500" cy="30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lang="en-US" sz="11500" b="0" i="0" u="none" strike="noStrike" cap="none">
                <a:solidFill>
                  <a:srgbClr val="FFFFFF"/>
                </a:solidFill>
                <a:latin typeface="Condiment"/>
                <a:ea typeface="Condiment"/>
                <a:cs typeface="Condiment"/>
                <a:sym typeface="Condiment"/>
              </a:rPr>
              <a:t>Roaring Rothko</a:t>
            </a:r>
            <a:endParaRPr sz="11500" b="0" i="0" u="none" strike="noStrike" cap="none">
              <a:solidFill>
                <a:srgbClr val="FFFFFF"/>
              </a:solidFill>
              <a:latin typeface="Condiment"/>
              <a:ea typeface="Condiment"/>
              <a:cs typeface="Condiment"/>
              <a:sym typeface="Condiment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4121550" y="7977350"/>
            <a:ext cx="42603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</a:rPr>
              <a:t>November 2025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92" name="Google Shape;92;p1" title="AAFT_logo_white-copy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248" y="7191900"/>
            <a:ext cx="1710050" cy="177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title="main-logo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60663" y="7836863"/>
            <a:ext cx="2676525" cy="113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8"/>
          <p:cNvSpPr txBox="1">
            <a:spLocks noGrp="1"/>
          </p:cNvSpPr>
          <p:nvPr>
            <p:ph type="body" idx="1"/>
          </p:nvPr>
        </p:nvSpPr>
        <p:spPr>
          <a:xfrm>
            <a:off x="7755875" y="2491250"/>
            <a:ext cx="5154900" cy="55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Colors and Emotion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endParaRPr sz="3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4000"/>
              <a:buNone/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Cool: Blue, Green, Purple — calm or sad.</a:t>
            </a:r>
            <a:b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4000"/>
              <a:buNone/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Warm: Red, Yellow, Orange — passion, anger, caution.</a:t>
            </a:r>
            <a:endParaRPr sz="3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4000"/>
              <a:buNone/>
            </a:pPr>
            <a:endParaRPr sz="3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endParaRPr sz="3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9100" marR="0" lvl="0" indent="-165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675A"/>
              </a:buClr>
              <a:buSzPts val="4000"/>
              <a:buFont typeface="Libre Baskerville"/>
              <a:buNone/>
            </a:pPr>
            <a:endParaRPr sz="3300" b="1">
              <a:solidFill>
                <a:srgbClr val="000000"/>
              </a:solidFill>
            </a:endParaRPr>
          </a:p>
        </p:txBody>
      </p:sp>
      <p:pic>
        <p:nvPicPr>
          <p:cNvPr id="208" name="Google Shape;20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975" y="1308000"/>
            <a:ext cx="7137600" cy="71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8"/>
          <p:cNvSpPr txBox="1"/>
          <p:nvPr/>
        </p:nvSpPr>
        <p:spPr>
          <a:xfrm>
            <a:off x="2530400" y="235025"/>
            <a:ext cx="6424200" cy="8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Choose your first color!</a:t>
            </a:r>
            <a:endParaRPr sz="4000" b="0" i="0" u="none" strike="noStrike" cap="none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"/>
          <p:cNvSpPr txBox="1">
            <a:spLocks noGrp="1"/>
          </p:cNvSpPr>
          <p:nvPr>
            <p:ph type="title"/>
          </p:nvPr>
        </p:nvSpPr>
        <p:spPr>
          <a:xfrm>
            <a:off x="914400" y="317500"/>
            <a:ext cx="11176000" cy="17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200">
                <a:solidFill>
                  <a:srgbClr val="FFFFFF"/>
                </a:solidFill>
              </a:rPr>
              <a:t>Color the top half completely with the SIDE of the chalk. </a:t>
            </a:r>
            <a:endParaRPr sz="5200" b="0" i="0" u="none" strike="noStrike" cap="none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215" name="Google Shape;21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30073">
            <a:off x="3072970" y="2352465"/>
            <a:ext cx="6858862" cy="6858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3757">
            <a:off x="255023" y="1445698"/>
            <a:ext cx="6862204" cy="6862204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0"/>
          <p:cNvSpPr txBox="1"/>
          <p:nvPr/>
        </p:nvSpPr>
        <p:spPr>
          <a:xfrm>
            <a:off x="7396575" y="1175025"/>
            <a:ext cx="5396700" cy="7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Smudge the first layer, then add a second, complimentary color (next to or same side of the color wheel)</a:t>
            </a:r>
            <a:endParaRPr sz="4100" b="0" i="0" u="none" strike="noStrike" cap="none">
              <a:solidFill>
                <a:srgbClr val="FFFFFF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>
              <a:solidFill>
                <a:srgbClr val="FFFFFF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Concentrate only on the top portion. </a:t>
            </a:r>
            <a:endParaRPr sz="4100" b="0" i="0" u="none" strike="noStrike" cap="none">
              <a:solidFill>
                <a:srgbClr val="FFFFFF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372987">
            <a:off x="575687" y="833621"/>
            <a:ext cx="7330426" cy="7330426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1"/>
          <p:cNvSpPr txBox="1"/>
          <p:nvPr/>
        </p:nvSpPr>
        <p:spPr>
          <a:xfrm>
            <a:off x="8294750" y="1250700"/>
            <a:ext cx="42654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Smudge the two colors together. </a:t>
            </a:r>
            <a:endParaRPr sz="4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Gently tap your paper to clear the dust left behind. Never blow the dust off the paper.  </a:t>
            </a:r>
            <a:endParaRPr sz="4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12959">
            <a:off x="3435802" y="269826"/>
            <a:ext cx="6605447" cy="6605447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2"/>
          <p:cNvSpPr txBox="1"/>
          <p:nvPr/>
        </p:nvSpPr>
        <p:spPr>
          <a:xfrm>
            <a:off x="1536675" y="7075758"/>
            <a:ext cx="10403700" cy="20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en-US" sz="4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Choose an opposite color from the color wheel for the bottom half and smudge completely.</a:t>
            </a:r>
            <a:endParaRPr sz="4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"/>
          <p:cNvSpPr txBox="1"/>
          <p:nvPr/>
        </p:nvSpPr>
        <p:spPr>
          <a:xfrm>
            <a:off x="317298" y="701250"/>
            <a:ext cx="4744500" cy="76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9274" y="266761"/>
            <a:ext cx="9032075" cy="903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12891">
            <a:off x="2056974" y="431373"/>
            <a:ext cx="8890854" cy="8890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8797">
            <a:off x="3278290" y="430846"/>
            <a:ext cx="6448221" cy="6448221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5"/>
          <p:cNvSpPr txBox="1"/>
          <p:nvPr/>
        </p:nvSpPr>
        <p:spPr>
          <a:xfrm>
            <a:off x="1431225" y="7263501"/>
            <a:ext cx="10558200" cy="17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US" sz="3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Next, choose a complementary color to layer over the existing bottom half color and smudge!  </a:t>
            </a:r>
            <a:endParaRPr sz="3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3521">
            <a:off x="546024" y="1215007"/>
            <a:ext cx="7323604" cy="7323604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6"/>
          <p:cNvSpPr txBox="1"/>
          <p:nvPr/>
        </p:nvSpPr>
        <p:spPr>
          <a:xfrm>
            <a:off x="7990900" y="1821450"/>
            <a:ext cx="4583400" cy="61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First wipe Hands well.</a:t>
            </a:r>
            <a:endParaRPr sz="5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Then carefully (and slowly) remove the blue tape. </a:t>
            </a:r>
            <a:endParaRPr sz="5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365493">
            <a:off x="720540" y="817167"/>
            <a:ext cx="7203063" cy="7203063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7"/>
          <p:cNvSpPr txBox="1"/>
          <p:nvPr/>
        </p:nvSpPr>
        <p:spPr>
          <a:xfrm>
            <a:off x="8366950" y="1239300"/>
            <a:ext cx="4042500" cy="72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With a damp paper towel, clean up/wipe down the edges without smudging the interior color blocks. </a:t>
            </a:r>
            <a:endParaRPr sz="4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654" y="1375471"/>
            <a:ext cx="6517800" cy="65178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/>
          <p:nvPr/>
        </p:nvSpPr>
        <p:spPr>
          <a:xfrm>
            <a:off x="7646274" y="2090056"/>
            <a:ext cx="4869900" cy="5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rgbClr val="FFFFFF"/>
                </a:solidFill>
                <a:latin typeface="Adamina"/>
                <a:ea typeface="Adamina"/>
                <a:cs typeface="Adamina"/>
                <a:sym typeface="Adamina"/>
              </a:rPr>
              <a:t>Marcus Yakovlevich Rothkowitz, “Rothko” lived between September 25, 1903 – February 25, 1970) and was an </a:t>
            </a:r>
            <a:r>
              <a:rPr lang="en-US" sz="3500" b="0" i="0" u="none" strike="noStrike" cap="none">
                <a:solidFill>
                  <a:srgbClr val="FFFFFF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American</a:t>
            </a:r>
            <a:r>
              <a:rPr lang="en-US" sz="3500" b="0" i="0" u="none" strike="noStrike" cap="none">
                <a:solidFill>
                  <a:srgbClr val="FFFFFF"/>
                </a:solidFill>
                <a:latin typeface="Adamina"/>
                <a:ea typeface="Adamina"/>
                <a:cs typeface="Adamina"/>
                <a:sym typeface="Adamina"/>
              </a:rPr>
              <a:t> painter of Russian descent. </a:t>
            </a:r>
            <a:endParaRPr sz="3500" b="0" i="0" u="none" strike="noStrike" cap="none">
              <a:solidFill>
                <a:srgbClr val="FFFFFF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8"/>
          <p:cNvSpPr txBox="1"/>
          <p:nvPr/>
        </p:nvSpPr>
        <p:spPr>
          <a:xfrm>
            <a:off x="8272375" y="838225"/>
            <a:ext cx="4161300" cy="72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Add white chalk lines around each box and smudge in the direction of the color field. (in to the color box) </a:t>
            </a:r>
            <a:endParaRPr sz="3500" b="0" i="0" u="none" strike="noStrike" cap="none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This will create feathery, fuzzy edges like Rothko did with paint and turpentine! </a:t>
            </a:r>
            <a:endParaRPr sz="3500" b="0" i="0" u="none" strike="noStrike" cap="none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268" name="Google Shape;26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382281">
            <a:off x="646841" y="1159930"/>
            <a:ext cx="7159295" cy="7159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33241">
            <a:off x="2061409" y="435809"/>
            <a:ext cx="8881982" cy="8881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0"/>
          <p:cNvSpPr txBox="1"/>
          <p:nvPr/>
        </p:nvSpPr>
        <p:spPr>
          <a:xfrm>
            <a:off x="8452847" y="1111650"/>
            <a:ext cx="4223700" cy="6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Separate the upper and lower rectangles by choosing a contrasting color to fill the middle blank space. </a:t>
            </a: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Color ONLY to the edge of the rectangles, NOT to the edge of the paper. </a:t>
            </a: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5350">
            <a:off x="534796" y="1117499"/>
            <a:ext cx="7518609" cy="7518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1000" y="312850"/>
            <a:ext cx="6370500" cy="637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1"/>
          <p:cNvSpPr txBox="1"/>
          <p:nvPr/>
        </p:nvSpPr>
        <p:spPr>
          <a:xfrm>
            <a:off x="1683650" y="6880569"/>
            <a:ext cx="9637500" cy="21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0" i="0" u="none" strike="noStrike" cap="non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Smudge the center line and spray with hair spray/fixative (outside) to set the talk from transferring. </a:t>
            </a:r>
            <a:endParaRPr sz="3800" b="0" i="0" u="none" strike="noStrike" cap="none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32"/>
          <p:cNvPicPr preferRelativeResize="0"/>
          <p:nvPr/>
        </p:nvPicPr>
        <p:blipFill rotWithShape="1">
          <a:blip r:embed="rId3">
            <a:alphaModFix/>
          </a:blip>
          <a:srcRect l="10454" t="3348" r="8625" b="6599"/>
          <a:stretch/>
        </p:blipFill>
        <p:spPr>
          <a:xfrm>
            <a:off x="893100" y="470050"/>
            <a:ext cx="5734650" cy="850797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2"/>
          <p:cNvSpPr txBox="1"/>
          <p:nvPr/>
        </p:nvSpPr>
        <p:spPr>
          <a:xfrm>
            <a:off x="7121300" y="1257377"/>
            <a:ext cx="5006100" cy="66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en-US" sz="5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Congrats! </a:t>
            </a:r>
            <a:endParaRPr sz="5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endParaRPr sz="5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en-US" sz="5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You made an authentic, one-of-a-kind piece of artwork! </a:t>
            </a:r>
            <a:endParaRPr sz="5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32"/>
          <p:cNvSpPr txBox="1"/>
          <p:nvPr/>
        </p:nvSpPr>
        <p:spPr>
          <a:xfrm>
            <a:off x="10035625" y="6557250"/>
            <a:ext cx="3008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72675A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"/>
          <p:cNvSpPr txBox="1">
            <a:spLocks noGrp="1"/>
          </p:cNvSpPr>
          <p:nvPr>
            <p:ph type="title"/>
          </p:nvPr>
        </p:nvSpPr>
        <p:spPr>
          <a:xfrm>
            <a:off x="7395900" y="302975"/>
            <a:ext cx="4192800" cy="13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5300"/>
              <a:t>Mark Rothko</a:t>
            </a:r>
            <a:endParaRPr sz="5300"/>
          </a:p>
        </p:txBody>
      </p:sp>
      <p:sp>
        <p:nvSpPr>
          <p:cNvPr id="163" name="Google Shape;163;p11"/>
          <p:cNvSpPr txBox="1">
            <a:spLocks noGrp="1"/>
          </p:cNvSpPr>
          <p:nvPr>
            <p:ph type="body" idx="1"/>
          </p:nvPr>
        </p:nvSpPr>
        <p:spPr>
          <a:xfrm>
            <a:off x="517500" y="1480375"/>
            <a:ext cx="5587200" cy="79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500"/>
              </a:spcAft>
              <a:buSzPts val="2200"/>
              <a:buNone/>
            </a:pPr>
            <a:r>
              <a:rPr lang="en-US" sz="35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Rothko immigrated to the US in 1913, attended Yale for engineering and law, but later moved to New York in pursuit of art in 1923. He became a central figure within a group of abstract artists that changed American art in the 20th century. </a:t>
            </a:r>
            <a:endParaRPr sz="4400">
              <a:solidFill>
                <a:schemeClr val="dk1"/>
              </a:solidFill>
            </a:endParaRPr>
          </a:p>
        </p:txBody>
      </p:sp>
      <p:sp>
        <p:nvSpPr>
          <p:cNvPr id="164" name="Google Shape;164;p11"/>
          <p:cNvSpPr txBox="1">
            <a:spLocks noGrp="1"/>
          </p:cNvSpPr>
          <p:nvPr>
            <p:ph type="body" idx="2"/>
          </p:nvPr>
        </p:nvSpPr>
        <p:spPr>
          <a:xfrm>
            <a:off x="16186222" y="7087606"/>
            <a:ext cx="911100" cy="18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500"/>
              </a:spcAft>
              <a:buSzPts val="2200"/>
              <a:buNone/>
            </a:pPr>
            <a:endParaRPr/>
          </a:p>
        </p:txBody>
      </p:sp>
      <p:pic>
        <p:nvPicPr>
          <p:cNvPr id="165" name="Google Shape;16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9849" y="1832876"/>
            <a:ext cx="5587163" cy="647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111" y="923998"/>
            <a:ext cx="5144700" cy="7905600"/>
          </a:xfrm>
          <a:prstGeom prst="rect">
            <a:avLst/>
          </a:prstGeom>
          <a:noFill/>
          <a:ln>
            <a:noFill/>
          </a:ln>
          <a:effectLst>
            <a:outerShdw blurRad="63500" dist="25400" dir="5400000" rotWithShape="0">
              <a:srgbClr val="000000">
                <a:alpha val="49411"/>
              </a:srgbClr>
            </a:outerShdw>
          </a:effectLst>
        </p:spPr>
      </p:pic>
      <p:sp>
        <p:nvSpPr>
          <p:cNvPr id="110" name="Google Shape;110;p4"/>
          <p:cNvSpPr txBox="1"/>
          <p:nvPr/>
        </p:nvSpPr>
        <p:spPr>
          <a:xfrm>
            <a:off x="6040225" y="-211525"/>
            <a:ext cx="6181500" cy="61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3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3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In the midst of the early 1950s and the Abstract Expressionist movement, Mark Rothko began creating his famous color field paintings. </a:t>
            </a:r>
            <a:r>
              <a:rPr lang="en-US" sz="35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Abstract art was a new trend</a:t>
            </a:r>
            <a:r>
              <a:rPr lang="en-US" sz="3500" b="1">
                <a:solidFill>
                  <a:srgbClr val="EBEBEB"/>
                </a:solidFill>
              </a:rPr>
              <a:t> where the </a:t>
            </a:r>
            <a:r>
              <a:rPr lang="en-US" sz="35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artist communicated feelings and emotions using colors and minimal, non- pictorial forms.</a:t>
            </a:r>
            <a:endParaRPr sz="3500" b="1" i="0" u="none" strike="noStrike" cap="none">
              <a:solidFill>
                <a:srgbClr val="EBEBE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8025" y="565001"/>
            <a:ext cx="5477700" cy="8216100"/>
          </a:xfrm>
          <a:prstGeom prst="rect">
            <a:avLst/>
          </a:prstGeom>
          <a:noFill/>
          <a:ln>
            <a:noFill/>
          </a:ln>
          <a:effectLst>
            <a:outerShdw blurRad="63500" dist="25400" dir="5400000" rotWithShape="0">
              <a:srgbClr val="000000">
                <a:alpha val="49411"/>
              </a:srgbClr>
            </a:outerShdw>
          </a:effectLst>
        </p:spPr>
      </p:pic>
      <p:sp>
        <p:nvSpPr>
          <p:cNvPr id="177" name="Google Shape;177;p13"/>
          <p:cNvSpPr txBox="1"/>
          <p:nvPr/>
        </p:nvSpPr>
        <p:spPr>
          <a:xfrm>
            <a:off x="514090" y="2004150"/>
            <a:ext cx="6036900" cy="57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Rather than using realistic images, Rothko gives the viewer the opportunity to create their own imagery of feeling and emotion. Some feelings created are related to the colors themselves. </a:t>
            </a:r>
            <a:endParaRPr sz="3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1" i="0" u="none" strike="noStrike" cap="none">
              <a:solidFill>
                <a:srgbClr val="0000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5225" y="376050"/>
            <a:ext cx="9488400" cy="63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4"/>
          <p:cNvSpPr txBox="1"/>
          <p:nvPr/>
        </p:nvSpPr>
        <p:spPr>
          <a:xfrm>
            <a:off x="1668675" y="6842648"/>
            <a:ext cx="107415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 work is celebrated for its emotional power and its exploration of profound human experience. Rothko is considered one of the most important figures of 20th century art.</a:t>
            </a:r>
            <a:endParaRPr sz="32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>
            <a:spLocks noGrp="1"/>
          </p:cNvSpPr>
          <p:nvPr>
            <p:ph type="title"/>
          </p:nvPr>
        </p:nvSpPr>
        <p:spPr>
          <a:xfrm>
            <a:off x="914450" y="0"/>
            <a:ext cx="11175900" cy="29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Our project was inspired by these two Rothko’s paintings!</a:t>
            </a:r>
            <a:endParaRPr/>
          </a:p>
        </p:txBody>
      </p:sp>
      <p:pic>
        <p:nvPicPr>
          <p:cNvPr id="189" name="Google Shape;18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0148" y="3258552"/>
            <a:ext cx="5147100" cy="5529300"/>
          </a:xfrm>
          <a:prstGeom prst="rect">
            <a:avLst/>
          </a:prstGeom>
          <a:noFill/>
          <a:ln>
            <a:noFill/>
          </a:ln>
          <a:effectLst>
            <a:outerShdw blurRad="63500" dist="25400" dir="5400000" rotWithShape="0">
              <a:srgbClr val="000000">
                <a:alpha val="49411"/>
              </a:srgbClr>
            </a:outerShdw>
          </a:effectLst>
        </p:spPr>
      </p:pic>
      <p:pic>
        <p:nvPicPr>
          <p:cNvPr id="190" name="Google Shape;19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85374" y="2928250"/>
            <a:ext cx="4254000" cy="6189900"/>
          </a:xfrm>
          <a:prstGeom prst="rect">
            <a:avLst/>
          </a:prstGeom>
          <a:noFill/>
          <a:ln>
            <a:noFill/>
          </a:ln>
          <a:effectLst>
            <a:outerShdw blurRad="63500" dist="25400" dir="5400000" rotWithShape="0">
              <a:srgbClr val="000000">
                <a:alpha val="49411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6"/>
          <p:cNvSpPr txBox="1">
            <a:spLocks noGrp="1"/>
          </p:cNvSpPr>
          <p:nvPr>
            <p:ph type="title"/>
          </p:nvPr>
        </p:nvSpPr>
        <p:spPr>
          <a:xfrm>
            <a:off x="997000" y="2703591"/>
            <a:ext cx="11340900" cy="3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First, position the paper vertically and tape off the edges. Next, make a dividing line horizontally by placing one piece of tape across the page to create two rectangles.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7"/>
          <p:cNvSpPr txBox="1"/>
          <p:nvPr/>
        </p:nvSpPr>
        <p:spPr>
          <a:xfrm>
            <a:off x="416575" y="799100"/>
            <a:ext cx="4354500" cy="6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Your top rectangle will have two Analogous Colors and the bottom rectangle will have two Analogous colors that compliment the top colors </a:t>
            </a:r>
            <a:endParaRPr sz="4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endParaRPr sz="4700" b="1" i="1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1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4578" y="2263221"/>
            <a:ext cx="7509475" cy="563210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7"/>
          <p:cNvSpPr txBox="1"/>
          <p:nvPr/>
        </p:nvSpPr>
        <p:spPr>
          <a:xfrm>
            <a:off x="5476125" y="799100"/>
            <a:ext cx="6721800" cy="1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lang="en-US" sz="6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Color Theory</a:t>
            </a:r>
            <a:endParaRPr sz="6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hotoPortfolio">
  <a:themeElements>
    <a:clrScheme name="PhotoPortfolio">
      <a:dk1>
        <a:srgbClr val="72675A"/>
      </a:dk1>
      <a:lt1>
        <a:srgbClr val="184472"/>
      </a:lt1>
      <a:dk2>
        <a:srgbClr val="626262"/>
      </a:dk2>
      <a:lt2>
        <a:srgbClr val="C1C1C1"/>
      </a:lt2>
      <a:accent1>
        <a:srgbClr val="95ABBF"/>
      </a:accent1>
      <a:accent2>
        <a:srgbClr val="8FAC7A"/>
      </a:accent2>
      <a:accent3>
        <a:srgbClr val="C6C190"/>
      </a:accent3>
      <a:accent4>
        <a:srgbClr val="C2B18B"/>
      </a:accent4>
      <a:accent5>
        <a:srgbClr val="D9A774"/>
      </a:accent5>
      <a:accent6>
        <a:srgbClr val="B7836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783</Words>
  <Application>Microsoft Office PowerPoint</Application>
  <PresentationFormat>Custom</PresentationFormat>
  <Paragraphs>69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Condiment</vt:lpstr>
      <vt:lpstr>Abel</vt:lpstr>
      <vt:lpstr>Roboto</vt:lpstr>
      <vt:lpstr>Arial</vt:lpstr>
      <vt:lpstr>Radley</vt:lpstr>
      <vt:lpstr>Ovo</vt:lpstr>
      <vt:lpstr>Libre Baskerville</vt:lpstr>
      <vt:lpstr>Adamina</vt:lpstr>
      <vt:lpstr>Helvetica Neue</vt:lpstr>
      <vt:lpstr>PhotoPortfolio</vt:lpstr>
      <vt:lpstr>Simple Dark</vt:lpstr>
      <vt:lpstr>PowerPoint Presentation</vt:lpstr>
      <vt:lpstr>PowerPoint Presentation</vt:lpstr>
      <vt:lpstr>Mark Rothko</vt:lpstr>
      <vt:lpstr>PowerPoint Presentation</vt:lpstr>
      <vt:lpstr>PowerPoint Presentation</vt:lpstr>
      <vt:lpstr>PowerPoint Presentation</vt:lpstr>
      <vt:lpstr>Our project was inspired by these two Rothko’s paintings!</vt:lpstr>
      <vt:lpstr>First, position the paper vertically and tape off the edges. Next, make a dividing line horizontally by placing one piece of tape across the page to create two rectangles. </vt:lpstr>
      <vt:lpstr>PowerPoint Presentation</vt:lpstr>
      <vt:lpstr>PowerPoint Presentation</vt:lpstr>
      <vt:lpstr>Color the top half completely with the SIDE of the chalk.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Cyndy Spierer</dc:creator>
  <cp:lastModifiedBy>Joe Spierer</cp:lastModifiedBy>
  <cp:revision>2</cp:revision>
  <dcterms:modified xsi:type="dcterms:W3CDTF">2025-10-27T17:56:20Z</dcterms:modified>
</cp:coreProperties>
</file>