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702" r:id="rId4"/>
  </p:sldMasterIdLst>
  <p:notesMasterIdLst>
    <p:notesMasterId r:id="rId24"/>
  </p:notesMasterIdLst>
  <p:sldIdLst>
    <p:sldId id="303" r:id="rId5"/>
    <p:sldId id="257" r:id="rId6"/>
    <p:sldId id="270" r:id="rId7"/>
    <p:sldId id="271" r:id="rId8"/>
    <p:sldId id="298" r:id="rId9"/>
    <p:sldId id="272" r:id="rId10"/>
    <p:sldId id="274" r:id="rId11"/>
    <p:sldId id="300" r:id="rId12"/>
    <p:sldId id="299" r:id="rId13"/>
    <p:sldId id="290" r:id="rId14"/>
    <p:sldId id="287" r:id="rId15"/>
    <p:sldId id="286" r:id="rId16"/>
    <p:sldId id="291" r:id="rId17"/>
    <p:sldId id="302" r:id="rId18"/>
    <p:sldId id="288" r:id="rId19"/>
    <p:sldId id="289" r:id="rId20"/>
    <p:sldId id="283" r:id="rId21"/>
    <p:sldId id="284" r:id="rId22"/>
    <p:sldId id="29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8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1" autoAdjust="0"/>
    <p:restoredTop sz="78979" autoAdjust="0"/>
  </p:normalViewPr>
  <p:slideViewPr>
    <p:cSldViewPr>
      <p:cViewPr varScale="1">
        <p:scale>
          <a:sx n="90" d="100"/>
          <a:sy n="90" d="100"/>
        </p:scale>
        <p:origin x="10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4T18:51:21.745"/>
    </inkml:context>
    <inkml:brush xml:id="br0">
      <inkml:brushProperty name="width" value="0.05" units="cm"/>
      <inkml:brushProperty name="height" value="0.05" units="cm"/>
    </inkml:brush>
  </inkml:definitions>
  <inkml:trace contextRef="#ctx0" brushRef="#br0">17 0 10474,'-12'0'-64,"12"0"96,-5 0 1409,5 0-864,0 0-641,0 0 64,0 0-64,0 0-577,0 0-416,0 0-1569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A6B4F2-4C62-4142-9822-B69ED2ABB646}" type="datetimeFigureOut">
              <a:rPr lang="en-US" smtClean="0"/>
              <a:pPr/>
              <a:t>1/31/2023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C8889-A46B-45CC-B37B-8E455D88B2D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tannica.com/biography/Nebuchadnezzar-I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203452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rgbClr val="333333"/>
                </a:solidFill>
                <a:effectLst/>
                <a:latin typeface="Arial" panose="020B0604020202020204" pitchFamily="34" charset="0"/>
                <a:ea typeface="Times New Roman" panose="02020603050405020304" pitchFamily="18" charset="0"/>
              </a:rPr>
              <a:t>Relief is </a:t>
            </a:r>
            <a:r>
              <a:rPr lang="en-US" sz="1800" dirty="0">
                <a:effectLst/>
                <a:latin typeface="Arial" panose="020B0604020202020204" pitchFamily="34" charset="0"/>
                <a:ea typeface="PMingLiU" panose="02020500000000000000" pitchFamily="18" charset="-120"/>
              </a:rPr>
              <a:t>not specific to any one culture and the</a:t>
            </a:r>
            <a:r>
              <a:rPr lang="en-US" sz="1800" dirty="0">
                <a:solidFill>
                  <a:srgbClr val="333333"/>
                </a:solidFill>
                <a:effectLst/>
                <a:latin typeface="Arial" panose="020B0604020202020204" pitchFamily="34" charset="0"/>
                <a:ea typeface="Times New Roman" panose="02020603050405020304" pitchFamily="18" charset="0"/>
              </a:rPr>
              <a:t> technique is as old as humankind's artistic explorations</a:t>
            </a:r>
            <a:r>
              <a:rPr lang="en-US" sz="1800" dirty="0">
                <a:solidFill>
                  <a:srgbClr val="333333"/>
                </a:solidFill>
                <a:effectLst/>
                <a:latin typeface="Arial" panose="020B0604020202020204" pitchFamily="34" charset="0"/>
                <a:ea typeface="PMingLiU" panose="02020500000000000000" pitchFamily="18" charset="-120"/>
              </a:rPr>
              <a:t>. </a:t>
            </a:r>
            <a:r>
              <a:rPr lang="en-US" sz="1800" dirty="0">
                <a:effectLst/>
                <a:latin typeface="Arial" panose="020B0604020202020204" pitchFamily="34" charset="0"/>
                <a:ea typeface="PMingLiU" panose="020B0604030504040204" pitchFamily="18" charset="-120"/>
              </a:rPr>
              <a:t>“Relief” is a form of sculpture in which a solid piece of material is carved so that objects project from a background. </a:t>
            </a:r>
            <a:r>
              <a:rPr lang="en-US" sz="1800" b="0" i="0" dirty="0">
                <a:solidFill>
                  <a:schemeClr val="tx1"/>
                </a:solidFill>
                <a:effectLst/>
                <a:latin typeface="Arial" panose="020B0604020202020204" pitchFamily="34" charset="0"/>
                <a:ea typeface="PMingLiU" panose="020B0604030504040204" pitchFamily="18" charset="-120"/>
              </a:rPr>
              <a:t> </a:t>
            </a:r>
            <a:r>
              <a:rPr lang="en-US" sz="2800" b="0" i="0" dirty="0">
                <a:solidFill>
                  <a:srgbClr val="202122"/>
                </a:solidFill>
                <a:effectLst/>
                <a:latin typeface="Arial" panose="020B0604020202020204" pitchFamily="34" charset="0"/>
              </a:rPr>
              <a:t>There are different degrees of relief depending on the degree of projection of the sculpted form from the field.</a:t>
            </a:r>
          </a:p>
          <a:p>
            <a:r>
              <a:rPr lang="en-US" sz="2800" b="0" i="0" dirty="0">
                <a:solidFill>
                  <a:srgbClr val="202122"/>
                </a:solidFill>
                <a:effectLst/>
                <a:latin typeface="Arial" panose="020B0604020202020204" pitchFamily="34" charset="0"/>
              </a:rPr>
              <a:t> </a:t>
            </a:r>
          </a:p>
          <a:p>
            <a:pPr marL="571500" indent="-571500">
              <a:buFont typeface="Arial" panose="020B0604020202020204" pitchFamily="34" charset="0"/>
              <a:buChar char="•"/>
            </a:pPr>
            <a:r>
              <a:rPr lang="en-US" sz="4000" b="1" i="0" dirty="0">
                <a:solidFill>
                  <a:srgbClr val="202122"/>
                </a:solidFill>
                <a:effectLst/>
                <a:latin typeface="Arial" panose="020B0604020202020204" pitchFamily="34" charset="0"/>
              </a:rPr>
              <a:t>High relief</a:t>
            </a:r>
            <a:r>
              <a:rPr lang="en-US" sz="4000" b="0" i="0" dirty="0">
                <a:solidFill>
                  <a:srgbClr val="202122"/>
                </a:solidFill>
                <a:effectLst/>
                <a:latin typeface="Arial" panose="020B0604020202020204" pitchFamily="34" charset="0"/>
              </a:rPr>
              <a:t> where more than 50% of the depth is shown and there may be undercut areas, </a:t>
            </a:r>
          </a:p>
          <a:p>
            <a:pPr marL="571500" indent="-571500">
              <a:buFont typeface="Arial" panose="020B0604020202020204" pitchFamily="34" charset="0"/>
              <a:buChar char="•"/>
            </a:pPr>
            <a:r>
              <a:rPr lang="en-US" sz="4000" b="1" i="0" dirty="0">
                <a:solidFill>
                  <a:srgbClr val="202122"/>
                </a:solidFill>
                <a:effectLst/>
                <a:latin typeface="Arial" panose="020B0604020202020204" pitchFamily="34" charset="0"/>
              </a:rPr>
              <a:t>Mid-relief</a:t>
            </a:r>
            <a:r>
              <a:rPr lang="en-US" sz="4000" b="0" i="0" dirty="0">
                <a:solidFill>
                  <a:srgbClr val="202122"/>
                </a:solidFill>
                <a:effectLst/>
                <a:latin typeface="Arial" panose="020B0604020202020204" pitchFamily="34" charset="0"/>
              </a:rPr>
              <a:t> </a:t>
            </a:r>
          </a:p>
          <a:p>
            <a:pPr marL="571500" indent="-571500">
              <a:buFont typeface="Arial" panose="020B0604020202020204" pitchFamily="34" charset="0"/>
              <a:buChar char="•"/>
            </a:pPr>
            <a:r>
              <a:rPr lang="en-US" sz="4000" b="1" i="0" dirty="0">
                <a:solidFill>
                  <a:srgbClr val="202122"/>
                </a:solidFill>
                <a:effectLst/>
                <a:latin typeface="Arial" panose="020B0604020202020204" pitchFamily="34" charset="0"/>
              </a:rPr>
              <a:t>Low relief </a:t>
            </a:r>
            <a:r>
              <a:rPr lang="en-US" sz="4000" b="0" i="0" dirty="0">
                <a:solidFill>
                  <a:srgbClr val="202122"/>
                </a:solidFill>
                <a:effectLst/>
                <a:latin typeface="Arial" panose="020B0604020202020204" pitchFamily="34" charset="0"/>
              </a:rPr>
              <a:t>or </a:t>
            </a:r>
            <a:r>
              <a:rPr lang="en-US" sz="4000" b="0" i="1" dirty="0">
                <a:solidFill>
                  <a:srgbClr val="202122"/>
                </a:solidFill>
                <a:effectLst/>
                <a:latin typeface="Arial" panose="020B0604020202020204" pitchFamily="34" charset="0"/>
              </a:rPr>
              <a:t>bas-relief</a:t>
            </a:r>
            <a:r>
              <a:rPr lang="en-US" sz="4000" b="0" i="0" dirty="0">
                <a:solidFill>
                  <a:srgbClr val="202122"/>
                </a:solidFill>
                <a:effectLst/>
                <a:latin typeface="Arial" panose="020B0604020202020204" pitchFamily="34" charset="0"/>
              </a:rPr>
              <a:t>, shallow-relief where the plane is only very slightly lower than the sculpted elements</a:t>
            </a:r>
          </a:p>
          <a:p>
            <a:pPr marL="571500" indent="-571500">
              <a:buFont typeface="Arial" panose="020B0604020202020204" pitchFamily="34" charset="0"/>
              <a:buChar char="•"/>
            </a:pPr>
            <a:r>
              <a:rPr lang="en-US" sz="4000" b="1" i="0" dirty="0">
                <a:solidFill>
                  <a:srgbClr val="202122"/>
                </a:solidFill>
                <a:effectLst/>
                <a:latin typeface="Arial" panose="020B0604020202020204" pitchFamily="34" charset="0"/>
              </a:rPr>
              <a:t>Sunk relief</a:t>
            </a:r>
            <a:r>
              <a:rPr lang="en-US" sz="4000" b="0" i="0" dirty="0">
                <a:solidFill>
                  <a:srgbClr val="202122"/>
                </a:solidFill>
                <a:effectLst/>
                <a:latin typeface="Arial" panose="020B0604020202020204" pitchFamily="34" charset="0"/>
              </a:rPr>
              <a:t> that</a:t>
            </a:r>
            <a:r>
              <a:rPr lang="en-US" sz="5400" b="0" i="0" dirty="0">
                <a:solidFill>
                  <a:srgbClr val="202122"/>
                </a:solidFill>
                <a:effectLst/>
                <a:latin typeface="Arial" panose="020B0604020202020204" pitchFamily="34" charset="0"/>
              </a:rPr>
              <a:t> image is made by cutting the relief sculpture itself into a flat surface, </a:t>
            </a:r>
            <a:r>
              <a:rPr lang="en-US" sz="4000" b="0" i="0" dirty="0">
                <a:solidFill>
                  <a:srgbClr val="202122"/>
                </a:solidFill>
                <a:effectLst/>
                <a:latin typeface="Arial" panose="020B0604020202020204" pitchFamily="34" charset="0"/>
              </a:rPr>
              <a:t>mainly restricted to ancient Egypt </a:t>
            </a:r>
            <a:r>
              <a:rPr lang="en-US" sz="4000" b="0" i="0" u="none" strike="noStrike" dirty="0">
                <a:solidFill>
                  <a:srgbClr val="0645AD"/>
                </a:solidFill>
                <a:effectLst/>
                <a:latin typeface="Arial" panose="020B0604020202020204" pitchFamily="34" charset="0"/>
              </a:rPr>
              <a:t>such as hieroglyph on the tomb walls.</a:t>
            </a:r>
            <a:endParaRPr lang="en-US" sz="120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effectLst/>
                <a:latin typeface="Arial" panose="020B0604020202020204" pitchFamily="34" charset="0"/>
                <a:ea typeface="PMingLiU" panose="02020500000000000000" pitchFamily="18" charset="-120"/>
              </a:rPr>
              <a:t>There are different styles of relief depending on the degree of projection of the sculpted form from the field.  The full range includes high, mid or low relief (bas-relief), and hollow (sunken) relief.</a:t>
            </a:r>
            <a:endParaRPr lang="en-US" sz="120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104607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A1A1A"/>
                </a:solidFill>
                <a:effectLst/>
                <a:latin typeface="Arial" panose="020B0604020202020204" pitchFamily="34" charset="0"/>
                <a:ea typeface="PMingLiU" panose="02020500000000000000" pitchFamily="18" charset="-120"/>
              </a:rPr>
              <a:t>This ancient garden is considered one of the Seven Wonders of the World which was located near the royal palace in Babylon, now in modern day southern Iraq.  It’s the work of King </a:t>
            </a:r>
            <a:r>
              <a:rPr lang="en-US" sz="1800" u="sng" dirty="0" err="1">
                <a:solidFill>
                  <a:srgbClr val="14599D"/>
                </a:solidFill>
                <a:effectLst/>
                <a:latin typeface="Arial" panose="020B0604020202020204" pitchFamily="34" charset="0"/>
                <a:ea typeface="PMingLiU" panose="02020500000000000000" pitchFamily="18" charset="-120"/>
                <a:hlinkClick r:id="rId3"/>
              </a:rPr>
              <a:t>Nebuchadrezzar</a:t>
            </a:r>
            <a:r>
              <a:rPr lang="en-US" sz="1800" u="sng" dirty="0">
                <a:solidFill>
                  <a:srgbClr val="14599D"/>
                </a:solidFill>
                <a:effectLst/>
                <a:latin typeface="Arial" panose="020B0604020202020204" pitchFamily="34" charset="0"/>
                <a:ea typeface="PMingLiU" panose="02020500000000000000" pitchFamily="18" charset="-120"/>
                <a:hlinkClick r:id="rId3"/>
              </a:rPr>
              <a:t> II</a:t>
            </a:r>
            <a:r>
              <a:rPr lang="en-US" sz="1800" dirty="0">
                <a:solidFill>
                  <a:srgbClr val="1A1A1A"/>
                </a:solidFill>
                <a:effectLst/>
                <a:latin typeface="Arial" panose="020B0604020202020204" pitchFamily="34" charset="0"/>
                <a:ea typeface="PMingLiU" panose="02020500000000000000" pitchFamily="18" charset="-120"/>
              </a:rPr>
              <a:t> (reigned c. 605–c. 561 </a:t>
            </a:r>
            <a:r>
              <a:rPr lang="en-US" sz="1800" cap="all" dirty="0">
                <a:solidFill>
                  <a:srgbClr val="1A1A1A"/>
                </a:solidFill>
                <a:effectLst/>
                <a:latin typeface="Arial" panose="020B0604020202020204" pitchFamily="34" charset="0"/>
                <a:ea typeface="PMingLiU" panose="02020500000000000000" pitchFamily="18" charset="-120"/>
              </a:rPr>
              <a:t>BCE</a:t>
            </a:r>
            <a:r>
              <a:rPr lang="en-US" sz="1800" dirty="0">
                <a:solidFill>
                  <a:srgbClr val="1A1A1A"/>
                </a:solidFill>
                <a:effectLst/>
                <a:latin typeface="Arial" panose="020B0604020202020204" pitchFamily="34" charset="0"/>
                <a:ea typeface="PMingLiU" panose="02020500000000000000" pitchFamily="18" charset="-120"/>
              </a:rPr>
              <a:t>), who built them to console his Median wife, </a:t>
            </a:r>
            <a:r>
              <a:rPr lang="en-US" sz="1800" dirty="0" err="1">
                <a:solidFill>
                  <a:srgbClr val="1A1A1A"/>
                </a:solidFill>
                <a:effectLst/>
                <a:latin typeface="Arial" panose="020B0604020202020204" pitchFamily="34" charset="0"/>
                <a:ea typeface="PMingLiU" panose="02020500000000000000" pitchFamily="18" charset="-120"/>
              </a:rPr>
              <a:t>Amytis</a:t>
            </a:r>
            <a:r>
              <a:rPr lang="en-US" sz="1800" dirty="0">
                <a:solidFill>
                  <a:srgbClr val="1A1A1A"/>
                </a:solidFill>
                <a:effectLst/>
                <a:latin typeface="Arial" panose="020B0604020202020204" pitchFamily="34" charset="0"/>
                <a:ea typeface="PMingLiU" panose="02020500000000000000" pitchFamily="18" charset="-120"/>
              </a:rPr>
              <a:t>, because she missed the mountains and greenery of her homeland.  The Hanging Gardens probably did not really “hang” in the sense of being suspended from cables or ropes.  The name comes from a translation of Greek word “</a:t>
            </a:r>
            <a:r>
              <a:rPr lang="en-US" sz="1800" dirty="0" err="1">
                <a:solidFill>
                  <a:srgbClr val="1A1A1A"/>
                </a:solidFill>
                <a:effectLst/>
                <a:latin typeface="Arial" panose="020B0604020202020204" pitchFamily="34" charset="0"/>
                <a:ea typeface="PMingLiU" panose="02020500000000000000" pitchFamily="18" charset="-120"/>
              </a:rPr>
              <a:t>kremastos</a:t>
            </a:r>
            <a:r>
              <a:rPr lang="en-US" sz="1800" dirty="0">
                <a:solidFill>
                  <a:srgbClr val="1A1A1A"/>
                </a:solidFill>
                <a:effectLst/>
                <a:latin typeface="Arial" panose="020B0604020202020204" pitchFamily="34" charset="0"/>
                <a:ea typeface="PMingLiU" panose="02020500000000000000" pitchFamily="18" charset="-120"/>
              </a:rPr>
              <a:t>”, which means not just “hanging” but “overhanging” as in the case of terrace or balcony.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A1A1A"/>
              </a:solidFill>
              <a:effectLst/>
              <a:latin typeface="Arial" panose="020B0604020202020204" pitchFamily="34" charset="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A1A1A"/>
                </a:solidFill>
                <a:effectLst/>
                <a:latin typeface="Arial" panose="020B0604020202020204" pitchFamily="34" charset="0"/>
                <a:ea typeface="PMingLiU" panose="02020500000000000000" pitchFamily="18" charset="-120"/>
              </a:rPr>
              <a:t>It’s the o</a:t>
            </a:r>
            <a:r>
              <a:rPr lang="en-US" sz="2800" b="0" i="0" dirty="0">
                <a:solidFill>
                  <a:srgbClr val="202122"/>
                </a:solidFill>
                <a:effectLst/>
                <a:latin typeface="Arial" panose="020B0604020202020204" pitchFamily="34" charset="0"/>
              </a:rPr>
              <a:t>nly one of the Seven Wonders for which the location has not been definitively established. </a:t>
            </a:r>
            <a:r>
              <a:rPr lang="en-US" sz="4000" b="0" i="0" dirty="0">
                <a:solidFill>
                  <a:srgbClr val="202122"/>
                </a:solidFill>
                <a:effectLst/>
                <a:latin typeface="Arial" panose="020B0604020202020204" pitchFamily="34" charset="0"/>
              </a:rPr>
              <a:t>There are no Babylonian texts that mention the gardens, and no definitive archaeological evidence has been found in Babylon. Three theories have been suggested to account for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dirty="0">
              <a:solidFill>
                <a:srgbClr val="202122"/>
              </a:solidFill>
              <a:effectLst/>
              <a:latin typeface="Arial" panose="020B0604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0" i="0" dirty="0">
                <a:solidFill>
                  <a:srgbClr val="202122"/>
                </a:solidFill>
                <a:effectLst/>
                <a:latin typeface="Arial" panose="020B0604020202020204" pitchFamily="34" charset="0"/>
              </a:rPr>
              <a:t>They were purely mythical, and the descriptions found in ancient Greek and Roman writings represented a romantic ideal of an eastern garden;</a:t>
            </a:r>
            <a:r>
              <a:rPr lang="en-US" sz="4000" b="0" i="0" u="none" strike="noStrike" baseline="30000" dirty="0">
                <a:solidFill>
                  <a:srgbClr val="0645AD"/>
                </a:solidFill>
                <a:effectLst/>
                <a:latin typeface="Arial" panose="020B0604020202020204" pitchFamily="34" charset="0"/>
              </a:rPr>
              <a:t> </a:t>
            </a:r>
            <a:endParaRPr lang="en-US" sz="4000" b="0" i="0" dirty="0">
              <a:solidFill>
                <a:srgbClr val="202122"/>
              </a:solidFill>
              <a:effectLst/>
              <a:latin typeface="Arial" panose="020B0604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0" i="0" dirty="0">
                <a:solidFill>
                  <a:srgbClr val="202122"/>
                </a:solidFill>
                <a:effectLst/>
                <a:latin typeface="Arial" panose="020B0604020202020204" pitchFamily="34" charset="0"/>
              </a:rPr>
              <a:t>They existed in Babylon, but were destroyed sometime around the first century A</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0" i="0" dirty="0">
                <a:solidFill>
                  <a:srgbClr val="202122"/>
                </a:solidFill>
                <a:effectLst/>
                <a:latin typeface="Arial" panose="020B0604020202020204" pitchFamily="34" charset="0"/>
              </a:rPr>
              <a:t>The legend refers to a well-documented garden that the Assyrian King Sennacherib (704–681 BC) built in his capital city of Nineveh on the River Tigris, near the modern city of Mosul.</a:t>
            </a:r>
            <a:endParaRPr lang="en-US" sz="2800"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02122"/>
                </a:solidFill>
                <a:effectLst/>
                <a:latin typeface="Arial" panose="020B0604020202020204" pitchFamily="34" charset="0"/>
              </a:rPr>
              <a:t>Several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PMingLiU" panose="02020500000000000000" pitchFamily="18" charset="-120"/>
            </a:endParaRPr>
          </a:p>
          <a:p>
            <a:endParaRPr lang="en-US" sz="120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202122"/>
                </a:solidFill>
                <a:effectLst/>
                <a:latin typeface="Arial" panose="020B0604020202020204" pitchFamily="34" charset="0"/>
              </a:rPr>
              <a:t>This hand-colored engraving, probably made in the 19th century after the first excavations in the Assyrian capitals, depicts the fabled Hanging Gardens, with the Tower of Babel in the background. It was built by King Sennacherib.  A</a:t>
            </a:r>
            <a:r>
              <a:rPr lang="en-US" b="0" i="0" dirty="0">
                <a:solidFill>
                  <a:srgbClr val="54595D"/>
                </a:solidFill>
                <a:effectLst/>
                <a:latin typeface="Arial" panose="020B0604020202020204" pitchFamily="34" charset="0"/>
              </a:rPr>
              <a:t>ccording to the tradition, the gardens did not hang, but grew on the roofs and terraces of the royal palace in Babylon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King Sennacherib's garden was well-known not just for its beauty – a year-round oasis of lush green in a dusty summer landscape – but also for the marvelous feats of water engineering that maintained the garden. This bas relief from the North Palace of Ashurbanipal (669–631 BC) at Nineveh shows a luxurious garden watered by an aqueduct. </a:t>
            </a:r>
            <a:endParaRPr lang="en-US" dirty="0"/>
          </a:p>
        </p:txBody>
      </p:sp>
      <p:sp>
        <p:nvSpPr>
          <p:cNvPr id="4" name="Slide Number Placeholder 3"/>
          <p:cNvSpPr>
            <a:spLocks noGrp="1"/>
          </p:cNvSpPr>
          <p:nvPr>
            <p:ph type="sldNum" sz="quarter" idx="5"/>
          </p:nvPr>
        </p:nvSpPr>
        <p:spPr/>
        <p:txBody>
          <a:bodyPr/>
          <a:lstStyle/>
          <a:p>
            <a:fld id="{093C8889-A46B-45CC-B37B-8E455D88B2D5}" type="slidenum">
              <a:rPr lang="en-US" smtClean="0"/>
              <a:pPr/>
              <a:t>8</a:t>
            </a:fld>
            <a:endParaRPr lang="en-US"/>
          </a:p>
        </p:txBody>
      </p:sp>
    </p:spTree>
    <p:extLst>
      <p:ext uri="{BB962C8B-B14F-4D97-AF65-F5344CB8AC3E}">
        <p14:creationId xmlns:p14="http://schemas.microsoft.com/office/powerpoint/2010/main" val="330881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The irrigation of such a garden demanded an upgraded water supply to the city of Nineveh. The canals stretched over 50 km (31 mi) into the mountains. Sennacherib was proud of the technologies he had employed and describes them in some detail on his inscriptions.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Fruit tree orchards were planted. Also mentioned were pines, cypresses and junipers; almond trees, date trees, ebony, rosewood, olive, oak, tamarisk, walnut, terebinth, ash, fir, pomegranate, pear, quince, fig, and grapes</a:t>
            </a:r>
            <a:endParaRPr lang="en-US" dirty="0"/>
          </a:p>
        </p:txBody>
      </p:sp>
      <p:sp>
        <p:nvSpPr>
          <p:cNvPr id="4" name="Slide Number Placeholder 3"/>
          <p:cNvSpPr>
            <a:spLocks noGrp="1"/>
          </p:cNvSpPr>
          <p:nvPr>
            <p:ph type="sldNum" sz="quarter" idx="5"/>
          </p:nvPr>
        </p:nvSpPr>
        <p:spPr/>
        <p:txBody>
          <a:bodyPr/>
          <a:lstStyle/>
          <a:p>
            <a:fld id="{093C8889-A46B-45CC-B37B-8E455D88B2D5}" type="slidenum">
              <a:rPr lang="en-US" smtClean="0"/>
              <a:pPr/>
              <a:t>9</a:t>
            </a:fld>
            <a:endParaRPr lang="en-US"/>
          </a:p>
        </p:txBody>
      </p:sp>
    </p:spTree>
    <p:extLst>
      <p:ext uri="{BB962C8B-B14F-4D97-AF65-F5344CB8AC3E}">
        <p14:creationId xmlns:p14="http://schemas.microsoft.com/office/powerpoint/2010/main" val="33084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1/31/2023 10:23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lgn="ctr" eaLnBrk="1" latinLnBrk="0" hangingPunct="1"/>
            <a:fld id="{23A271A1-F6D6-438B-A432-4747EE7ECD40}" type="datetimeFigureOut">
              <a:rPr lang="en-US" smtClean="0"/>
              <a:pPr algn="ctr" eaLnBrk="1" latinLnBrk="0" hangingPunct="1"/>
              <a:t>1/31/2023</a:t>
            </a:fld>
            <a:endParaRPr lang="en-US" sz="2000" dirty="0">
              <a:solidFill>
                <a:srgbClr val="FFFFFF"/>
              </a:solidFill>
            </a:endParaRPr>
          </a:p>
        </p:txBody>
      </p:sp>
      <p:sp>
        <p:nvSpPr>
          <p:cNvPr id="16" name="Slide Number Placeholder 15"/>
          <p:cNvSpPr>
            <a:spLocks noGrp="1"/>
          </p:cNvSpPr>
          <p:nvPr>
            <p:ph type="sldNum" sz="quarter" idx="11"/>
          </p:nvPr>
        </p:nvSpPr>
        <p:spPr/>
        <p:txBody>
          <a:bodyPr/>
          <a:lstStyle/>
          <a:p>
            <a:fld id="{F0C94032-CD4C-4C25-B0C2-CEC720522D92}" type="slidenum">
              <a:rPr kumimoji="0" lang="en-US" smtClean="0"/>
              <a:pPr/>
              <a:t>‹#›</a:t>
            </a:fld>
            <a:endParaRPr kumimoji="0" lang="en-US" dirty="0">
              <a:solidFill>
                <a:schemeClr val="tx2"/>
              </a:solidFill>
            </a:endParaRPr>
          </a:p>
        </p:txBody>
      </p:sp>
      <p:sp>
        <p:nvSpPr>
          <p:cNvPr id="17" name="Footer Placeholder 16"/>
          <p:cNvSpPr>
            <a:spLocks noGrp="1"/>
          </p:cNvSpPr>
          <p:nvPr>
            <p:ph type="ftr" sz="quarter" idx="12"/>
          </p:nvPr>
        </p:nvSpPr>
        <p:spPr/>
        <p:txBody>
          <a:bodyPr/>
          <a:lstStyle/>
          <a:p>
            <a:pPr algn="r" eaLnBrk="1" latinLnBrk="0" hangingPunct="1"/>
            <a:endParaRPr kumimoji="0" lang="en-US" dirty="0">
              <a:solidFill>
                <a:schemeClr val="tx2"/>
              </a:solidFill>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23A271A1-F6D6-438B-A432-4747EE7ECD40}" type="datetimeFigureOut">
              <a:rPr lang="en-US" smtClean="0"/>
              <a:pPr/>
              <a:t>1/31/2023</a:t>
            </a:fld>
            <a:endParaRPr lang="en-US" dirty="0"/>
          </a:p>
        </p:txBody>
      </p:sp>
      <p:sp>
        <p:nvSpPr>
          <p:cNvPr id="15" name="Slide Number Placeholder 14"/>
          <p:cNvSpPr>
            <a:spLocks noGrp="1"/>
          </p:cNvSpPr>
          <p:nvPr>
            <p:ph type="sldNum" sz="quarter" idx="15"/>
          </p:nvPr>
        </p:nvSpPr>
        <p:spPr/>
        <p:txBody>
          <a:bodyPr/>
          <a:lstStyle>
            <a:lvl1pPr algn="ctr">
              <a:defRPr/>
            </a:lvl1pPr>
          </a:lstStyle>
          <a:p>
            <a:fld id="{F0C94032-CD4C-4C25-B0C2-CEC720522D92}" type="slidenum">
              <a:rPr kumimoji="0" lang="en-US" smtClean="0"/>
              <a:pPr/>
              <a:t>‹#›</a:t>
            </a:fld>
            <a:endParaRPr kumimoji="0" lang="en-US" dirty="0">
              <a:solidFill>
                <a:srgbClr val="FFFFFF"/>
              </a:solidFill>
            </a:endParaRPr>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A271A1-F6D6-438B-A432-4747EE7ECD40}"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3A271A1-F6D6-438B-A432-4747EE7ECD40}"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fld id="{23A271A1-F6D6-438B-A432-4747EE7ECD40}" type="datetimeFigureOut">
              <a:rPr lang="en-US" smtClean="0"/>
              <a:pPr/>
              <a:t>1/31/2023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A271A1-F6D6-438B-A432-4747EE7ECD40}"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F0C94032-CD4C-4C25-B0C2-CEC720522D92}" type="slidenum">
              <a:rPr kumimoji="0" lang="en-US" smtClean="0"/>
              <a:pPr/>
              <a:t>‹#›</a:t>
            </a:fld>
            <a:endParaRPr kumimoji="0" lang="en-US" dirty="0">
              <a:solidFill>
                <a:srgbClr val="FFFFFF"/>
              </a:solidFill>
            </a:endParaRPr>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F0C94032-CD4C-4C25-B0C2-CEC720522D92}" type="slidenum">
              <a:rPr kumimoji="0" lang="en-US" smtClean="0"/>
              <a:pPr/>
              <a:t>‹#›</a:t>
            </a:fld>
            <a:endParaRPr kumimoji="0" lang="en-US" dirty="0">
              <a:solidFill>
                <a:schemeClr val="tx2"/>
              </a:solidFill>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23A271A1-F6D6-438B-A432-4747EE7ECD40}" type="datetimeFigureOut">
              <a:rPr lang="en-US" smtClean="0"/>
              <a:pPr/>
              <a:t>1/31/2023</a:t>
            </a:fld>
            <a:endParaRPr lang="en-US"/>
          </a:p>
        </p:txBody>
      </p:sp>
      <p:sp>
        <p:nvSpPr>
          <p:cNvPr id="9" name="Slide Number Placeholder 8"/>
          <p:cNvSpPr>
            <a:spLocks noGrp="1"/>
          </p:cNvSpPr>
          <p:nvPr>
            <p:ph type="sldNum" sz="quarter" idx="15"/>
          </p:nvPr>
        </p:nvSpPr>
        <p:spPr/>
        <p:txBody>
          <a:bodyPr/>
          <a:lstStyle/>
          <a:p>
            <a:fld id="{F0C94032-CD4C-4C25-B0C2-CEC720522D92}" type="slidenum">
              <a:rPr kumimoji="0" lang="en-US" smtClean="0"/>
              <a:pPr/>
              <a:t>‹#›</a:t>
            </a:fld>
            <a:endParaRPr kumimoji="0" lang="en-US" dirty="0">
              <a:solidFill>
                <a:srgbClr val="FFFFFF"/>
              </a:solidFill>
            </a:endParaRPr>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23A271A1-F6D6-438B-A432-4747EE7ECD40}" type="datetimeFigureOut">
              <a:rPr lang="en-US" smtClean="0"/>
              <a:pPr/>
              <a:t>1/31/2023</a:t>
            </a:fld>
            <a:endParaRPr lang="en-US"/>
          </a:p>
        </p:txBody>
      </p:sp>
      <p:sp>
        <p:nvSpPr>
          <p:cNvPr id="9" name="Slide Number Placeholder 8"/>
          <p:cNvSpPr>
            <a:spLocks noGrp="1"/>
          </p:cNvSpPr>
          <p:nvPr>
            <p:ph type="sldNum" sz="quarter" idx="11"/>
          </p:nvPr>
        </p:nvSpPr>
        <p:spPr/>
        <p:txBody>
          <a:body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0" name="Footer Placeholder 9"/>
          <p:cNvSpPr>
            <a:spLocks noGrp="1"/>
          </p:cNvSpPr>
          <p:nvPr>
            <p:ph type="ftr" sz="quarter" idx="12"/>
          </p:nvPr>
        </p:nvSpPr>
        <p:spPr/>
        <p:txBody>
          <a:bodyPr/>
          <a:lstStyle/>
          <a:p>
            <a:endParaRPr kumimoji="0"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pPr/>
              <a:t>1/31/2023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spd="slow">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spd="slow">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1ABA4E-CD72-497B-97AA-7213B3980F60}" type="datetimeFigureOut">
              <a:rPr lang="en-US" smtClean="0"/>
              <a:pPr/>
              <a:t>1/31/2023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a:t>‹#›</a:t>
            </a:fld>
            <a:endParaRPr kumimoji="0"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545C4-6A03-97D8-5864-141E82BE4C8D}"/>
              </a:ext>
            </a:extLst>
          </p:cNvPr>
          <p:cNvPicPr>
            <a:picLocks noChangeAspect="1"/>
          </p:cNvPicPr>
          <p:nvPr/>
        </p:nvPicPr>
        <p:blipFill rotWithShape="1">
          <a:blip r:embed="rId2" cstate="print">
            <a:duotone>
              <a:srgbClr val="F3A447">
                <a:shade val="45000"/>
                <a:satMod val="135000"/>
              </a:srgbClr>
              <a:prstClr val="white"/>
            </a:duotone>
            <a:extLst>
              <a:ext uri="{BEBA8EAE-BF5A-486C-A8C5-ECC9F3942E4B}">
                <a14:imgProps xmlns:a14="http://schemas.microsoft.com/office/drawing/2010/main">
                  <a14:imgLayer r:embed="rId3">
                    <a14:imgEffect>
                      <a14:backgroundRemoval t="5556" b="95238" l="4930" r="92254">
                        <a14:foregroundMark x1="29577" y1="52381" x2="29577" y2="52381"/>
                        <a14:foregroundMark x1="32394" y1="13492" x2="32394" y2="13492"/>
                        <a14:foregroundMark x1="24648" y1="19841" x2="24648" y2="19841"/>
                        <a14:foregroundMark x1="35915" y1="7143" x2="35915" y2="7143"/>
                        <a14:foregroundMark x1="46479" y1="8730" x2="46479" y2="8730"/>
                        <a14:foregroundMark x1="54930" y1="7143" x2="54930" y2="7143"/>
                        <a14:foregroundMark x1="42958" y1="6349" x2="42958" y2="6349"/>
                        <a14:foregroundMark x1="62676" y1="8730" x2="62676" y2="8730"/>
                        <a14:foregroundMark x1="72535" y1="11905" x2="72535" y2="11905"/>
                        <a14:foregroundMark x1="78873" y1="15873" x2="78873" y2="15873"/>
                        <a14:foregroundMark x1="91549" y1="43651" x2="91549" y2="43651"/>
                        <a14:foregroundMark x1="92254" y1="39683" x2="92254" y2="39683"/>
                        <a14:foregroundMark x1="91549" y1="43651" x2="91549" y2="43651"/>
                        <a14:foregroundMark x1="85915" y1="61111" x2="85915" y2="61111"/>
                        <a14:foregroundMark x1="63380" y1="60317" x2="63380" y2="60317"/>
                        <a14:foregroundMark x1="88732" y1="69048" x2="88732" y2="69048"/>
                        <a14:foregroundMark x1="83099" y1="79365" x2="83099" y2="79365"/>
                        <a14:foregroundMark x1="61268" y1="92857" x2="61268" y2="92857"/>
                        <a14:foregroundMark x1="39437" y1="82540" x2="39437" y2="82540"/>
                        <a14:foregroundMark x1="25352" y1="76984" x2="25352" y2="76984"/>
                        <a14:foregroundMark x1="14085" y1="58730" x2="14085" y2="58730"/>
                        <a14:foregroundMark x1="14085" y1="50000" x2="14085" y2="50000"/>
                        <a14:foregroundMark x1="4930" y1="53968" x2="4930" y2="53968"/>
                        <a14:foregroundMark x1="30282" y1="80159" x2="30282" y2="80159"/>
                        <a14:foregroundMark x1="30986" y1="19048" x2="30986" y2="19048"/>
                        <a14:foregroundMark x1="26761" y1="18254" x2="26761" y2="18254"/>
                        <a14:foregroundMark x1="23239" y1="21429" x2="23239" y2="21429"/>
                        <a14:foregroundMark x1="25352" y1="26190" x2="25352" y2="26190"/>
                        <a14:foregroundMark x1="23944" y1="20635" x2="23944" y2="20635"/>
                        <a14:foregroundMark x1="25352" y1="18254" x2="25352" y2="18254"/>
                        <a14:foregroundMark x1="24648" y1="21429" x2="24648" y2="21429"/>
                        <a14:foregroundMark x1="21831" y1="15079" x2="21831" y2="15079"/>
                        <a14:foregroundMark x1="22535" y1="19841" x2="22535" y2="19841"/>
                        <a14:foregroundMark x1="83099" y1="41270" x2="83099" y2="41270"/>
                        <a14:foregroundMark x1="86620" y1="48413" x2="86620" y2="48413"/>
                        <a14:foregroundMark x1="88732" y1="42857" x2="88732" y2="42857"/>
                        <a14:foregroundMark x1="50000" y1="85714" x2="50000" y2="85714"/>
                        <a14:foregroundMark x1="52817" y1="92857" x2="52817" y2="92857"/>
                        <a14:foregroundMark x1="50000" y1="92063" x2="50000" y2="92063"/>
                        <a14:foregroundMark x1="50704" y1="95238" x2="50704" y2="95238"/>
                        <a14:foregroundMark x1="89437" y1="43651" x2="89437" y2="43651"/>
                        <a14:foregroundMark x1="89437" y1="43651" x2="89437" y2="43651"/>
                        <a14:foregroundMark x1="90141" y1="43651" x2="90141" y2="43651"/>
                        <a14:foregroundMark x1="22535" y1="18254" x2="22535" y2="18254"/>
                        <a14:foregroundMark x1="23239" y1="19841" x2="23239" y2="19841"/>
                        <a14:foregroundMark x1="7746" y1="56349" x2="7746" y2="56349"/>
                        <a14:foregroundMark x1="9859" y1="57143" x2="9859" y2="57143"/>
                        <a14:backgroundMark x1="58451" y1="92063" x2="58451" y2="92063"/>
                        <a14:backgroundMark x1="92254" y1="45238" x2="92254" y2="45238"/>
                        <a14:backgroundMark x1="91549" y1="43651" x2="91549" y2="43651"/>
                        <a14:backgroundMark x1="91549" y1="43651" x2="91549" y2="43651"/>
                        <a14:backgroundMark x1="91549" y1="42063" x2="91549" y2="42063"/>
                        <a14:backgroundMark x1="90845" y1="41270" x2="90845" y2="41270"/>
                        <a14:backgroundMark x1="91549" y1="42063" x2="91549" y2="42063"/>
                        <a14:backgroundMark x1="91549" y1="42063" x2="91549" y2="42063"/>
                        <a14:backgroundMark x1="59859" y1="13492" x2="59859" y2="13492"/>
                        <a14:backgroundMark x1="23239" y1="19048" x2="23239" y2="19048"/>
                        <a14:backgroundMark x1="23239" y1="19048" x2="23239" y2="19048"/>
                        <a14:backgroundMark x1="24648" y1="19048" x2="24648" y2="19048"/>
                        <a14:backgroundMark x1="30282" y1="15079" x2="30282" y2="15079"/>
                        <a14:backgroundMark x1="9859" y1="54762" x2="9859" y2="54762"/>
                        <a14:backgroundMark x1="59155" y1="92857" x2="59155" y2="92857"/>
                        <a14:backgroundMark x1="59155" y1="92857" x2="59155" y2="92857"/>
                        <a14:backgroundMark x1="87324" y1="73016" x2="87324" y2="73016"/>
                        <a14:backgroundMark x1="85211" y1="43651" x2="85211" y2="43651"/>
                        <a14:backgroundMark x1="51408" y1="89683" x2="51408" y2="89683"/>
                        <a14:backgroundMark x1="52113" y1="96032" x2="52113" y2="96032"/>
                        <a14:backgroundMark x1="51408" y1="94444" x2="51408" y2="94444"/>
                        <a14:backgroundMark x1="21831" y1="23810" x2="21831" y2="23810"/>
                        <a14:backgroundMark x1="85915" y1="44444" x2="85915" y2="44444"/>
                      </a14:backgroundRemoval>
                    </a14:imgEffect>
                  </a14:imgLayer>
                </a14:imgProps>
              </a:ext>
              <a:ext uri="{28A0092B-C50C-407E-A947-70E740481C1C}">
                <a14:useLocalDpi xmlns:a14="http://schemas.microsoft.com/office/drawing/2010/main" val="0"/>
              </a:ext>
            </a:extLst>
          </a:blip>
          <a:srcRect t="2657" r="2026"/>
          <a:stretch/>
        </p:blipFill>
        <p:spPr bwMode="auto">
          <a:xfrm>
            <a:off x="2743200" y="990600"/>
            <a:ext cx="4052297" cy="358561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29678573-3619-B803-3971-D29A009EE66D}"/>
              </a:ext>
            </a:extLst>
          </p:cNvPr>
          <p:cNvPicPr>
            <a:picLocks noChangeAspect="1"/>
          </p:cNvPicPr>
          <p:nvPr/>
        </p:nvPicPr>
        <p:blipFill>
          <a:blip r:embed="rId4" cstate="print">
            <a:duotone>
              <a:srgbClr val="F3A447">
                <a:shade val="45000"/>
                <a:satMod val="135000"/>
              </a:srgbClr>
              <a:prstClr val="white"/>
            </a:duotone>
            <a:extLst>
              <a:ext uri="{BEBA8EAE-BF5A-486C-A8C5-ECC9F3942E4B}">
                <a14:imgProps xmlns:a14="http://schemas.microsoft.com/office/drawing/2010/main">
                  <a14:imgLayer r:embed="rId5">
                    <a14:imgEffect>
                      <a14:backgroundRemoval t="6757" b="87838" l="4082" r="94388">
                        <a14:foregroundMark x1="20408" y1="32432" x2="20408" y2="32432"/>
                        <a14:foregroundMark x1="4082" y1="21622" x2="4082" y2="21622"/>
                        <a14:foregroundMark x1="22959" y1="17568" x2="22959" y2="17568"/>
                        <a14:foregroundMark x1="26020" y1="18919" x2="26020" y2="18919"/>
                        <a14:foregroundMark x1="88776" y1="20270" x2="88776" y2="20270"/>
                        <a14:foregroundMark x1="91327" y1="28378" x2="91327" y2="28378"/>
                        <a14:foregroundMark x1="92857" y1="29730" x2="92857" y2="29730"/>
                        <a14:foregroundMark x1="94388" y1="56757" x2="94388" y2="56757"/>
                        <a14:foregroundMark x1="7653" y1="62162" x2="7653" y2="62162"/>
                        <a14:foregroundMark x1="9184" y1="68919" x2="9184" y2="68919"/>
                        <a14:foregroundMark x1="51531" y1="32432" x2="51531" y2="32432"/>
                        <a14:foregroundMark x1="52041" y1="35135" x2="52041" y2="35135"/>
                        <a14:foregroundMark x1="52041" y1="32432" x2="52041" y2="32432"/>
                        <a14:foregroundMark x1="82653" y1="63514" x2="82653" y2="63514"/>
                        <a14:foregroundMark x1="84184" y1="56757" x2="84184" y2="56757"/>
                        <a14:foregroundMark x1="84184" y1="55405" x2="84184" y2="55405"/>
                        <a14:foregroundMark x1="80612" y1="54054" x2="80612" y2="54054"/>
                        <a14:foregroundMark x1="62755" y1="68919" x2="62755" y2="68919"/>
                        <a14:foregroundMark x1="65306" y1="77027" x2="65306" y2="77027"/>
                        <a14:foregroundMark x1="38776" y1="48649" x2="38776" y2="48649"/>
                        <a14:foregroundMark x1="40816" y1="29730" x2="40816" y2="29730"/>
                        <a14:foregroundMark x1="38265" y1="36486" x2="38265" y2="36486"/>
                        <a14:foregroundMark x1="36735" y1="60811" x2="36735" y2="60811"/>
                        <a14:foregroundMark x1="20918" y1="39189" x2="20918" y2="39189"/>
                        <a14:foregroundMark x1="22449" y1="51351" x2="22449" y2="51351"/>
                        <a14:foregroundMark x1="22449" y1="51351" x2="22449" y2="51351"/>
                      </a14:backgroundRemoval>
                    </a14:imgEffect>
                  </a14:imgLayer>
                </a14:imgProps>
              </a:ext>
              <a:ext uri="{28A0092B-C50C-407E-A947-70E740481C1C}">
                <a14:useLocalDpi xmlns:a14="http://schemas.microsoft.com/office/drawing/2010/main" val="0"/>
              </a:ext>
            </a:extLst>
          </a:blip>
          <a:srcRect/>
          <a:stretch>
            <a:fillRect/>
          </a:stretch>
        </p:blipFill>
        <p:spPr bwMode="auto">
          <a:xfrm>
            <a:off x="3716654" y="5208591"/>
            <a:ext cx="2344321" cy="860429"/>
          </a:xfrm>
          <a:prstGeom prst="rect">
            <a:avLst/>
          </a:prstGeom>
          <a:noFill/>
          <a:ln>
            <a:noFill/>
          </a:ln>
        </p:spPr>
      </p:pic>
      <p:sp>
        <p:nvSpPr>
          <p:cNvPr id="8" name="TextBox 7">
            <a:extLst>
              <a:ext uri="{FF2B5EF4-FFF2-40B4-BE49-F238E27FC236}">
                <a16:creationId xmlns:a16="http://schemas.microsoft.com/office/drawing/2014/main" id="{523E0C03-05BF-4266-36CB-01FFD40FB54A}"/>
              </a:ext>
            </a:extLst>
          </p:cNvPr>
          <p:cNvSpPr txBox="1"/>
          <p:nvPr/>
        </p:nvSpPr>
        <p:spPr>
          <a:xfrm>
            <a:off x="3707129" y="5730466"/>
            <a:ext cx="2407198" cy="338554"/>
          </a:xfrm>
          <a:prstGeom prst="rect">
            <a:avLst/>
          </a:prstGeom>
          <a:noFill/>
          <a:ln>
            <a:noFill/>
          </a:ln>
        </p:spPr>
        <p:txBody>
          <a:bodyPr wrap="square" rtlCol="0">
            <a:spAutoFit/>
          </a:bodyPr>
          <a:lstStyle/>
          <a:p>
            <a:r>
              <a:rPr lang="en-US" sz="1600" dirty="0">
                <a:ln>
                  <a:solidFill>
                    <a:srgbClr val="C68C16"/>
                  </a:solidFill>
                </a:ln>
                <a:latin typeface="Arial" panose="020B0604020202020204" pitchFamily="34" charset="0"/>
                <a:cs typeface="Arial" panose="020B0604020202020204" pitchFamily="34" charset="0"/>
              </a:rPr>
              <a:t>Palos Verdes Art Center</a:t>
            </a:r>
          </a:p>
        </p:txBody>
      </p:sp>
    </p:spTree>
    <p:extLst>
      <p:ext uri="{BB962C8B-B14F-4D97-AF65-F5344CB8AC3E}">
        <p14:creationId xmlns:p14="http://schemas.microsoft.com/office/powerpoint/2010/main" val="34321408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lstStyle/>
          <a:p>
            <a:r>
              <a:rPr lang="en-US" dirty="0">
                <a:solidFill>
                  <a:schemeClr val="accent2">
                    <a:lumMod val="50000"/>
                  </a:schemeClr>
                </a:solidFill>
                <a:latin typeface="Comic Sans MS" pitchFamily="66" charset="0"/>
              </a:rPr>
              <a:t>Trace the tile on the wax paper with a pencil</a:t>
            </a:r>
          </a:p>
        </p:txBody>
      </p:sp>
      <p:pic>
        <p:nvPicPr>
          <p:cNvPr id="5122" name="Picture 2" descr="D:\Art\AIA\Golden Icons\photo 1 (2).JPG"/>
          <p:cNvPicPr>
            <a:picLocks noChangeAspect="1" noChangeArrowheads="1"/>
          </p:cNvPicPr>
          <p:nvPr/>
        </p:nvPicPr>
        <p:blipFill>
          <a:blip r:embed="rId3" cstate="print"/>
          <a:srcRect/>
          <a:stretch>
            <a:fillRect/>
          </a:stretch>
        </p:blipFill>
        <p:spPr bwMode="auto">
          <a:xfrm rot="10800000">
            <a:off x="2286000" y="2057400"/>
            <a:ext cx="3831908"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lstStyle/>
          <a:p>
            <a:r>
              <a:rPr lang="en-US" dirty="0">
                <a:solidFill>
                  <a:schemeClr val="accent2">
                    <a:lumMod val="50000"/>
                  </a:schemeClr>
                </a:solidFill>
                <a:latin typeface="Comic Sans MS" pitchFamily="66" charset="0"/>
              </a:rPr>
              <a:t>Draw your design (inside the square) on the wax paper</a:t>
            </a:r>
          </a:p>
        </p:txBody>
      </p:sp>
      <p:pic>
        <p:nvPicPr>
          <p:cNvPr id="4" name="Picture 3">
            <a:extLst>
              <a:ext uri="{FF2B5EF4-FFF2-40B4-BE49-F238E27FC236}">
                <a16:creationId xmlns:a16="http://schemas.microsoft.com/office/drawing/2014/main" id="{B1E92DB7-3641-06A4-88C8-2536D4FE9344}"/>
              </a:ext>
            </a:extLst>
          </p:cNvPr>
          <p:cNvPicPr>
            <a:picLocks noChangeAspect="1"/>
          </p:cNvPicPr>
          <p:nvPr/>
        </p:nvPicPr>
        <p:blipFill>
          <a:blip r:embed="rId3"/>
          <a:stretch>
            <a:fillRect/>
          </a:stretch>
        </p:blipFill>
        <p:spPr>
          <a:xfrm>
            <a:off x="2452338" y="2133600"/>
            <a:ext cx="4239323" cy="430392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a:xfrm>
            <a:off x="381000" y="1411552"/>
            <a:ext cx="8382000" cy="1484048"/>
          </a:xfrm>
        </p:spPr>
        <p:txBody>
          <a:bodyPr>
            <a:normAutofit fontScale="55000" lnSpcReduction="20000"/>
          </a:bodyPr>
          <a:lstStyle/>
          <a:p>
            <a:pPr>
              <a:lnSpc>
                <a:spcPct val="150000"/>
              </a:lnSpc>
            </a:pPr>
            <a:r>
              <a:rPr lang="en-US" sz="3600" dirty="0">
                <a:solidFill>
                  <a:schemeClr val="accent2">
                    <a:lumMod val="50000"/>
                  </a:schemeClr>
                </a:solidFill>
                <a:latin typeface="Comic Sans MS" pitchFamily="66" charset="0"/>
              </a:rPr>
              <a:t>Mold your clay on the paper (no texture)</a:t>
            </a:r>
          </a:p>
          <a:p>
            <a:pPr>
              <a:lnSpc>
                <a:spcPct val="150000"/>
              </a:lnSpc>
            </a:pPr>
            <a:r>
              <a:rPr lang="en-US" sz="3600" dirty="0">
                <a:solidFill>
                  <a:schemeClr val="accent2">
                    <a:lumMod val="50000"/>
                  </a:schemeClr>
                </a:solidFill>
                <a:latin typeface="Comic Sans MS" pitchFamily="66" charset="0"/>
              </a:rPr>
              <a:t>If your design is directional, mold the clay on the back side of the (to create a mirror image of your design)</a:t>
            </a:r>
          </a:p>
          <a:p>
            <a:pPr>
              <a:lnSpc>
                <a:spcPct val="150000"/>
              </a:lnSpc>
            </a:pPr>
            <a:endParaRPr lang="en-US" dirty="0">
              <a:solidFill>
                <a:schemeClr val="accent2">
                  <a:lumMod val="50000"/>
                </a:schemeClr>
              </a:solidFill>
              <a:latin typeface="Comic Sans MS" pitchFamily="66" charset="0"/>
            </a:endParaRPr>
          </a:p>
        </p:txBody>
      </p:sp>
      <p:pic>
        <p:nvPicPr>
          <p:cNvPr id="4" name="Picture 3">
            <a:extLst>
              <a:ext uri="{FF2B5EF4-FFF2-40B4-BE49-F238E27FC236}">
                <a16:creationId xmlns:a16="http://schemas.microsoft.com/office/drawing/2014/main" id="{CCB84040-8DC3-0286-8535-8511E9121C41}"/>
              </a:ext>
            </a:extLst>
          </p:cNvPr>
          <p:cNvPicPr>
            <a:picLocks noChangeAspect="1"/>
          </p:cNvPicPr>
          <p:nvPr/>
        </p:nvPicPr>
        <p:blipFill>
          <a:blip r:embed="rId3"/>
          <a:stretch>
            <a:fillRect/>
          </a:stretch>
        </p:blipFill>
        <p:spPr>
          <a:xfrm>
            <a:off x="2641911" y="2843118"/>
            <a:ext cx="3758889" cy="370799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normAutofit/>
          </a:bodyPr>
          <a:lstStyle/>
          <a:p>
            <a:pPr>
              <a:lnSpc>
                <a:spcPct val="150000"/>
              </a:lnSpc>
            </a:pPr>
            <a:r>
              <a:rPr lang="en-US" sz="2000" dirty="0">
                <a:solidFill>
                  <a:schemeClr val="accent2">
                    <a:lumMod val="50000"/>
                  </a:schemeClr>
                </a:solidFill>
                <a:latin typeface="Comic Sans MS" pitchFamily="66" charset="0"/>
              </a:rPr>
              <a:t>Trim the edges of the clay if necessary</a:t>
            </a:r>
          </a:p>
          <a:p>
            <a:pPr>
              <a:lnSpc>
                <a:spcPct val="150000"/>
              </a:lnSpc>
            </a:pPr>
            <a:r>
              <a:rPr lang="en-US" sz="2000" dirty="0">
                <a:solidFill>
                  <a:schemeClr val="accent2">
                    <a:lumMod val="50000"/>
                  </a:schemeClr>
                </a:solidFill>
                <a:latin typeface="Comic Sans MS" pitchFamily="66" charset="0"/>
              </a:rPr>
              <a:t>Place a few dots of white glue on the clay</a:t>
            </a:r>
          </a:p>
        </p:txBody>
      </p:sp>
      <p:pic>
        <p:nvPicPr>
          <p:cNvPr id="7" name="Picture 6">
            <a:extLst>
              <a:ext uri="{FF2B5EF4-FFF2-40B4-BE49-F238E27FC236}">
                <a16:creationId xmlns:a16="http://schemas.microsoft.com/office/drawing/2014/main" id="{176C7B08-E7F2-C2AA-A8AC-2FC383AA327E}"/>
              </a:ext>
            </a:extLst>
          </p:cNvPr>
          <p:cNvPicPr>
            <a:picLocks noChangeAspect="1"/>
          </p:cNvPicPr>
          <p:nvPr/>
        </p:nvPicPr>
        <p:blipFill>
          <a:blip r:embed="rId3"/>
          <a:stretch>
            <a:fillRect/>
          </a:stretch>
        </p:blipFill>
        <p:spPr>
          <a:xfrm>
            <a:off x="2638257" y="2667000"/>
            <a:ext cx="3762544" cy="37699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normAutofit/>
          </a:bodyPr>
          <a:lstStyle/>
          <a:p>
            <a:pPr>
              <a:lnSpc>
                <a:spcPct val="150000"/>
              </a:lnSpc>
            </a:pPr>
            <a:r>
              <a:rPr lang="en-US" sz="2000" dirty="0">
                <a:solidFill>
                  <a:schemeClr val="accent2">
                    <a:lumMod val="50000"/>
                  </a:schemeClr>
                </a:solidFill>
                <a:latin typeface="Comic Sans MS" pitchFamily="66" charset="0"/>
              </a:rPr>
              <a:t>Flip the wax paper and clay on the tile</a:t>
            </a:r>
          </a:p>
          <a:p>
            <a:pPr>
              <a:lnSpc>
                <a:spcPct val="150000"/>
              </a:lnSpc>
            </a:pPr>
            <a:r>
              <a:rPr lang="en-US" sz="2000" dirty="0">
                <a:solidFill>
                  <a:schemeClr val="accent2">
                    <a:lumMod val="50000"/>
                  </a:schemeClr>
                </a:solidFill>
                <a:latin typeface="Comic Sans MS" pitchFamily="66" charset="0"/>
              </a:rPr>
              <a:t>Add details and texture</a:t>
            </a:r>
          </a:p>
        </p:txBody>
      </p:sp>
      <p:pic>
        <p:nvPicPr>
          <p:cNvPr id="3" name="Picture 2">
            <a:extLst>
              <a:ext uri="{FF2B5EF4-FFF2-40B4-BE49-F238E27FC236}">
                <a16:creationId xmlns:a16="http://schemas.microsoft.com/office/drawing/2014/main" id="{0B247B39-78DA-AF36-6DD6-4CE510B302AB}"/>
              </a:ext>
            </a:extLst>
          </p:cNvPr>
          <p:cNvPicPr>
            <a:picLocks noChangeAspect="1"/>
          </p:cNvPicPr>
          <p:nvPr/>
        </p:nvPicPr>
        <p:blipFill>
          <a:blip r:embed="rId3"/>
          <a:stretch>
            <a:fillRect/>
          </a:stretch>
        </p:blipFill>
        <p:spPr>
          <a:xfrm>
            <a:off x="2743200" y="2590044"/>
            <a:ext cx="3659779" cy="3667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232934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lstStyle/>
          <a:p>
            <a:r>
              <a:rPr lang="en-US" dirty="0">
                <a:solidFill>
                  <a:schemeClr val="accent2">
                    <a:lumMod val="50000"/>
                  </a:schemeClr>
                </a:solidFill>
                <a:latin typeface="Comic Sans MS" pitchFamily="66" charset="0"/>
              </a:rPr>
              <a:t>Paint the tile, including four side edges</a:t>
            </a:r>
          </a:p>
        </p:txBody>
      </p:sp>
      <p:pic>
        <p:nvPicPr>
          <p:cNvPr id="7" name="Picture 6">
            <a:extLst>
              <a:ext uri="{FF2B5EF4-FFF2-40B4-BE49-F238E27FC236}">
                <a16:creationId xmlns:a16="http://schemas.microsoft.com/office/drawing/2014/main" id="{CB5627A6-E128-110E-F87E-3923467339CB}"/>
              </a:ext>
            </a:extLst>
          </p:cNvPr>
          <p:cNvPicPr>
            <a:picLocks noChangeAspect="1"/>
          </p:cNvPicPr>
          <p:nvPr/>
        </p:nvPicPr>
        <p:blipFill>
          <a:blip r:embed="rId3"/>
          <a:stretch>
            <a:fillRect/>
          </a:stretch>
        </p:blipFill>
        <p:spPr>
          <a:xfrm>
            <a:off x="2514600" y="1981200"/>
            <a:ext cx="4506352" cy="4486731"/>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Procedure</a:t>
            </a:r>
          </a:p>
        </p:txBody>
      </p:sp>
      <p:sp>
        <p:nvSpPr>
          <p:cNvPr id="6" name="Text Placeholder 5"/>
          <p:cNvSpPr>
            <a:spLocks noGrp="1"/>
          </p:cNvSpPr>
          <p:nvPr>
            <p:ph type="body" sz="quarter" idx="10"/>
          </p:nvPr>
        </p:nvSpPr>
        <p:spPr/>
        <p:txBody>
          <a:bodyPr>
            <a:normAutofit/>
          </a:bodyPr>
          <a:lstStyle/>
          <a:p>
            <a:r>
              <a:rPr lang="en-US" sz="2000" dirty="0">
                <a:solidFill>
                  <a:schemeClr val="accent2">
                    <a:lumMod val="50000"/>
                  </a:schemeClr>
                </a:solidFill>
                <a:latin typeface="Comic Sans MS" pitchFamily="66" charset="0"/>
              </a:rPr>
              <a:t>Wipe off paint on the clay with wet towel to high light the design.  </a:t>
            </a:r>
          </a:p>
        </p:txBody>
      </p:sp>
      <p:pic>
        <p:nvPicPr>
          <p:cNvPr id="4" name="Picture 3">
            <a:extLst>
              <a:ext uri="{FF2B5EF4-FFF2-40B4-BE49-F238E27FC236}">
                <a16:creationId xmlns:a16="http://schemas.microsoft.com/office/drawing/2014/main" id="{64F722DF-8B4E-4DAB-1D8F-F6C42C5BABBE}"/>
              </a:ext>
            </a:extLst>
          </p:cNvPr>
          <p:cNvPicPr>
            <a:picLocks noChangeAspect="1"/>
          </p:cNvPicPr>
          <p:nvPr/>
        </p:nvPicPr>
        <p:blipFill>
          <a:blip r:embed="rId3"/>
          <a:stretch>
            <a:fillRect/>
          </a:stretch>
        </p:blipFill>
        <p:spPr>
          <a:xfrm>
            <a:off x="2438400" y="1981200"/>
            <a:ext cx="4443862" cy="4476683"/>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Finished Tiles</a:t>
            </a:r>
          </a:p>
        </p:txBody>
      </p:sp>
      <p:pic>
        <p:nvPicPr>
          <p:cNvPr id="4" name="Picture 3">
            <a:extLst>
              <a:ext uri="{FF2B5EF4-FFF2-40B4-BE49-F238E27FC236}">
                <a16:creationId xmlns:a16="http://schemas.microsoft.com/office/drawing/2014/main" id="{8D4C6EB7-6EA8-33D1-A8E2-204FB31C7045}"/>
              </a:ext>
            </a:extLst>
          </p:cNvPr>
          <p:cNvPicPr>
            <a:picLocks noChangeAspect="1"/>
          </p:cNvPicPr>
          <p:nvPr/>
        </p:nvPicPr>
        <p:blipFill>
          <a:blip r:embed="rId3"/>
          <a:stretch>
            <a:fillRect/>
          </a:stretch>
        </p:blipFill>
        <p:spPr>
          <a:xfrm>
            <a:off x="1001286" y="2057400"/>
            <a:ext cx="3570714" cy="3534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CC49F6C-5D8E-A4AF-5E79-333DDEBF1CB4}"/>
              </a:ext>
            </a:extLst>
          </p:cNvPr>
          <p:cNvPicPr>
            <a:picLocks noChangeAspect="1"/>
          </p:cNvPicPr>
          <p:nvPr/>
        </p:nvPicPr>
        <p:blipFill>
          <a:blip r:embed="rId4"/>
          <a:stretch>
            <a:fillRect/>
          </a:stretch>
        </p:blipFill>
        <p:spPr>
          <a:xfrm>
            <a:off x="4800600" y="2057400"/>
            <a:ext cx="3592686" cy="3534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Finished Tiles</a:t>
            </a:r>
          </a:p>
        </p:txBody>
      </p:sp>
      <p:pic>
        <p:nvPicPr>
          <p:cNvPr id="4" name="Picture 3">
            <a:extLst>
              <a:ext uri="{FF2B5EF4-FFF2-40B4-BE49-F238E27FC236}">
                <a16:creationId xmlns:a16="http://schemas.microsoft.com/office/drawing/2014/main" id="{B26DACB3-06D5-56B1-3528-C3183D2F271A}"/>
              </a:ext>
            </a:extLst>
          </p:cNvPr>
          <p:cNvPicPr>
            <a:picLocks noChangeAspect="1"/>
          </p:cNvPicPr>
          <p:nvPr/>
        </p:nvPicPr>
        <p:blipFill>
          <a:blip r:embed="rId3"/>
          <a:stretch>
            <a:fillRect/>
          </a:stretch>
        </p:blipFill>
        <p:spPr>
          <a:xfrm>
            <a:off x="937749" y="2133600"/>
            <a:ext cx="3558051" cy="3522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4E8A658-52CD-D97D-3C12-938EC053DC32}"/>
              </a:ext>
            </a:extLst>
          </p:cNvPr>
          <p:cNvPicPr>
            <a:picLocks noChangeAspect="1"/>
          </p:cNvPicPr>
          <p:nvPr/>
        </p:nvPicPr>
        <p:blipFill>
          <a:blip r:embed="rId4"/>
          <a:stretch>
            <a:fillRect/>
          </a:stretch>
        </p:blipFill>
        <p:spPr>
          <a:xfrm>
            <a:off x="4744010" y="2133601"/>
            <a:ext cx="348559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Reflection….</a:t>
            </a:r>
          </a:p>
        </p:txBody>
      </p:sp>
      <p:sp>
        <p:nvSpPr>
          <p:cNvPr id="6" name="Text Placeholder 5"/>
          <p:cNvSpPr>
            <a:spLocks noGrp="1"/>
          </p:cNvSpPr>
          <p:nvPr>
            <p:ph type="body" sz="quarter" idx="10"/>
          </p:nvPr>
        </p:nvSpPr>
        <p:spPr/>
        <p:txBody>
          <a:bodyPr>
            <a:normAutofit fontScale="25000" lnSpcReduction="20000"/>
          </a:bodyPr>
          <a:lstStyle/>
          <a:p>
            <a:pPr lvl="0">
              <a:lnSpc>
                <a:spcPct val="170000"/>
              </a:lnSpc>
            </a:pPr>
            <a:r>
              <a:rPr lang="en-US" sz="9600" dirty="0">
                <a:solidFill>
                  <a:schemeClr val="accent2">
                    <a:lumMod val="50000"/>
                  </a:schemeClr>
                </a:solidFill>
                <a:latin typeface="Comic Sans MS" pitchFamily="66" charset="0"/>
              </a:rPr>
              <a:t>What is Bas Relief?</a:t>
            </a:r>
          </a:p>
          <a:p>
            <a:pPr lvl="0">
              <a:lnSpc>
                <a:spcPct val="170000"/>
              </a:lnSpc>
            </a:pPr>
            <a:r>
              <a:rPr lang="en-US" sz="9600" dirty="0">
                <a:solidFill>
                  <a:schemeClr val="accent2">
                    <a:lumMod val="50000"/>
                  </a:schemeClr>
                </a:solidFill>
                <a:latin typeface="Comic Sans MS" pitchFamily="66" charset="0"/>
              </a:rPr>
              <a:t>Where is Babylon?  </a:t>
            </a:r>
          </a:p>
          <a:p>
            <a:pPr lvl="0">
              <a:lnSpc>
                <a:spcPct val="170000"/>
              </a:lnSpc>
            </a:pPr>
            <a:r>
              <a:rPr lang="en-US" sz="9600" dirty="0">
                <a:solidFill>
                  <a:schemeClr val="accent2">
                    <a:lumMod val="50000"/>
                  </a:schemeClr>
                </a:solidFill>
                <a:latin typeface="Comic Sans MS" pitchFamily="66" charset="0"/>
              </a:rPr>
              <a:t>What does a Hanging Garden look like?  </a:t>
            </a:r>
          </a:p>
          <a:p>
            <a:pPr lvl="0">
              <a:lnSpc>
                <a:spcPct val="170000"/>
              </a:lnSpc>
            </a:pPr>
            <a:r>
              <a:rPr lang="en-US" sz="9600" dirty="0">
                <a:solidFill>
                  <a:schemeClr val="accent2">
                    <a:lumMod val="50000"/>
                  </a:schemeClr>
                </a:solidFill>
                <a:latin typeface="Comic Sans MS" pitchFamily="66" charset="0"/>
              </a:rPr>
              <a:t>What clay techniques did you use in this project?</a:t>
            </a:r>
          </a:p>
          <a:p>
            <a:pPr lvl="0">
              <a:lnSpc>
                <a:spcPct val="170000"/>
              </a:lnSpc>
            </a:pPr>
            <a:r>
              <a:rPr lang="en-US" sz="9600" dirty="0">
                <a:solidFill>
                  <a:schemeClr val="accent2">
                    <a:lumMod val="50000"/>
                  </a:schemeClr>
                </a:solidFill>
                <a:latin typeface="Comic Sans MS" pitchFamily="66" charset="0"/>
              </a:rPr>
              <a:t>Are you happy with your project?  What do you like best about your project?  What might you change if you do it again?</a:t>
            </a:r>
          </a:p>
          <a:p>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78E59ED-9963-4FBF-8155-E0F23AE56979}"/>
                  </a:ext>
                </a:extLst>
              </p14:cNvPr>
              <p14:cNvContentPartPr/>
              <p14:nvPr/>
            </p14:nvContentPartPr>
            <p14:xfrm>
              <a:off x="2266747" y="2386333"/>
              <a:ext cx="6120" cy="360"/>
            </p14:xfrm>
          </p:contentPart>
        </mc:Choice>
        <mc:Fallback xmlns="">
          <p:pic>
            <p:nvPicPr>
              <p:cNvPr id="3" name="Ink 2">
                <a:extLst>
                  <a:ext uri="{FF2B5EF4-FFF2-40B4-BE49-F238E27FC236}">
                    <a16:creationId xmlns:a16="http://schemas.microsoft.com/office/drawing/2014/main" id="{178E59ED-9963-4FBF-8155-E0F23AE56979}"/>
                  </a:ext>
                </a:extLst>
              </p:cNvPr>
              <p:cNvPicPr/>
              <p:nvPr/>
            </p:nvPicPr>
            <p:blipFill>
              <a:blip r:embed="rId4"/>
              <a:stretch>
                <a:fillRect/>
              </a:stretch>
            </p:blipFill>
            <p:spPr>
              <a:xfrm>
                <a:off x="2257747" y="2377333"/>
                <a:ext cx="23760" cy="18000"/>
              </a:xfrm>
              <a:prstGeom prst="rect">
                <a:avLst/>
              </a:prstGeom>
            </p:spPr>
          </p:pic>
        </mc:Fallback>
      </mc:AlternateContent>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599" y="5562600"/>
            <a:ext cx="5181601" cy="1066800"/>
          </a:xfrm>
        </p:spPr>
        <p:txBody>
          <a:bodyPr>
            <a:normAutofit/>
          </a:bodyPr>
          <a:lstStyle/>
          <a:p>
            <a:r>
              <a:rPr lang="en-US" sz="2400" b="1" dirty="0">
                <a:latin typeface="Papyrus" pitchFamily="66" charset="0"/>
              </a:rPr>
              <a:t>Created by Lee-Jean Lin</a:t>
            </a:r>
          </a:p>
        </p:txBody>
      </p:sp>
      <p:sp>
        <p:nvSpPr>
          <p:cNvPr id="2" name="Title 1"/>
          <p:cNvSpPr>
            <a:spLocks noGrp="1"/>
          </p:cNvSpPr>
          <p:nvPr>
            <p:ph type="ctrTitle"/>
          </p:nvPr>
        </p:nvSpPr>
        <p:spPr>
          <a:xfrm>
            <a:off x="685800" y="381000"/>
            <a:ext cx="7681913" cy="1523495"/>
          </a:xfrm>
        </p:spPr>
        <p:txBody>
          <a:bodyPr>
            <a:normAutofit/>
          </a:bodyPr>
          <a:lstStyle/>
          <a:p>
            <a:r>
              <a:rPr lang="en-US" sz="4400" b="1" dirty="0">
                <a:solidFill>
                  <a:schemeClr val="accent2">
                    <a:lumMod val="75000"/>
                  </a:schemeClr>
                </a:solidFill>
                <a:latin typeface="Papyrus" pitchFamily="66" charset="0"/>
              </a:rPr>
              <a:t>Bas Relief Sculpture</a:t>
            </a:r>
            <a:br>
              <a:rPr lang="en-US" b="1" dirty="0">
                <a:solidFill>
                  <a:schemeClr val="accent2">
                    <a:lumMod val="75000"/>
                  </a:schemeClr>
                </a:solidFill>
                <a:latin typeface="Papyrus" pitchFamily="66" charset="0"/>
              </a:rPr>
            </a:br>
            <a:r>
              <a:rPr lang="en-US" sz="2400" b="1" dirty="0">
                <a:solidFill>
                  <a:schemeClr val="accent2">
                    <a:lumMod val="75000"/>
                  </a:schemeClr>
                </a:solidFill>
                <a:latin typeface="Papyrus" pitchFamily="66" charset="0"/>
              </a:rPr>
              <a:t>Hanging Gardens of Babylon</a:t>
            </a:r>
            <a:endParaRPr lang="en-US" sz="2400" dirty="0">
              <a:solidFill>
                <a:schemeClr val="accent2">
                  <a:lumMod val="75000"/>
                </a:schemeClr>
              </a:solidFill>
              <a:latin typeface="Kristen ITC" pitchFamily="66" charset="0"/>
            </a:endParaRPr>
          </a:p>
        </p:txBody>
      </p:sp>
      <p:pic>
        <p:nvPicPr>
          <p:cNvPr id="8" name="Picture 7">
            <a:extLst>
              <a:ext uri="{FF2B5EF4-FFF2-40B4-BE49-F238E27FC236}">
                <a16:creationId xmlns:a16="http://schemas.microsoft.com/office/drawing/2014/main" id="{208C6022-1F0E-7979-1A51-2BD9DF8FF7E4}"/>
              </a:ext>
            </a:extLst>
          </p:cNvPr>
          <p:cNvPicPr>
            <a:picLocks noChangeAspect="1"/>
          </p:cNvPicPr>
          <p:nvPr/>
        </p:nvPicPr>
        <p:blipFill>
          <a:blip r:embed="rId3"/>
          <a:stretch>
            <a:fillRect/>
          </a:stretch>
        </p:blipFill>
        <p:spPr>
          <a:xfrm>
            <a:off x="2971800" y="2133600"/>
            <a:ext cx="3048000" cy="3061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latin typeface="Papyrus" pitchFamily="66" charset="0"/>
              </a:rPr>
              <a:t>Motivation/Objectives</a:t>
            </a:r>
          </a:p>
        </p:txBody>
      </p:sp>
      <p:sp>
        <p:nvSpPr>
          <p:cNvPr id="3" name="Text Placeholder 2"/>
          <p:cNvSpPr>
            <a:spLocks noGrp="1"/>
          </p:cNvSpPr>
          <p:nvPr>
            <p:ph type="body" sz="quarter" idx="10"/>
          </p:nvPr>
        </p:nvSpPr>
        <p:spPr>
          <a:xfrm>
            <a:off x="381000" y="1613725"/>
            <a:ext cx="4495800" cy="3644075"/>
          </a:xfrm>
        </p:spPr>
        <p:txBody>
          <a:bodyPr>
            <a:normAutofit/>
          </a:bodyPr>
          <a:lstStyle/>
          <a:p>
            <a:r>
              <a:rPr lang="en-US" dirty="0">
                <a:solidFill>
                  <a:schemeClr val="accent2">
                    <a:lumMod val="50000"/>
                  </a:schemeClr>
                </a:solidFill>
                <a:latin typeface="Comic Sans MS" pitchFamily="66" charset="0"/>
              </a:rPr>
              <a:t>Learn about the history of bas-relief and the  process involved</a:t>
            </a:r>
          </a:p>
          <a:p>
            <a:endParaRPr lang="en-US" dirty="0">
              <a:solidFill>
                <a:schemeClr val="accent2">
                  <a:lumMod val="50000"/>
                </a:schemeClr>
              </a:solidFill>
              <a:latin typeface="Comic Sans MS" pitchFamily="66" charset="0"/>
            </a:endParaRPr>
          </a:p>
          <a:p>
            <a:r>
              <a:rPr lang="en-US" dirty="0">
                <a:solidFill>
                  <a:schemeClr val="accent2">
                    <a:lumMod val="50000"/>
                  </a:schemeClr>
                </a:solidFill>
                <a:latin typeface="Comic Sans MS" pitchFamily="66" charset="0"/>
              </a:rPr>
              <a:t>Create own version of a low-relief sculpture using modeling clay on tiles</a:t>
            </a:r>
          </a:p>
        </p:txBody>
      </p:sp>
      <p:pic>
        <p:nvPicPr>
          <p:cNvPr id="5" name="Picture 4">
            <a:extLst>
              <a:ext uri="{FF2B5EF4-FFF2-40B4-BE49-F238E27FC236}">
                <a16:creationId xmlns:a16="http://schemas.microsoft.com/office/drawing/2014/main" id="{9FB6C1BA-1C23-E833-E436-9AD7FBF4FD2F}"/>
              </a:ext>
            </a:extLst>
          </p:cNvPr>
          <p:cNvPicPr>
            <a:picLocks noChangeAspect="1"/>
          </p:cNvPicPr>
          <p:nvPr/>
        </p:nvPicPr>
        <p:blipFill>
          <a:blip r:embed="rId3"/>
          <a:stretch>
            <a:fillRect/>
          </a:stretch>
        </p:blipFill>
        <p:spPr>
          <a:xfrm>
            <a:off x="5257800" y="1482864"/>
            <a:ext cx="3200400" cy="4403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What is Bas-Relief?</a:t>
            </a:r>
          </a:p>
        </p:txBody>
      </p:sp>
      <p:sp>
        <p:nvSpPr>
          <p:cNvPr id="3" name="Text Placeholder 2"/>
          <p:cNvSpPr>
            <a:spLocks noGrp="1"/>
          </p:cNvSpPr>
          <p:nvPr>
            <p:ph type="body" sz="quarter" idx="10"/>
          </p:nvPr>
        </p:nvSpPr>
        <p:spPr>
          <a:xfrm>
            <a:off x="381000" y="1600200"/>
            <a:ext cx="4724400" cy="4267200"/>
          </a:xfrm>
        </p:spPr>
        <p:txBody>
          <a:bodyPr>
            <a:normAutofit fontScale="77500" lnSpcReduction="20000"/>
          </a:bodyPr>
          <a:lstStyle/>
          <a:p>
            <a:pPr>
              <a:lnSpc>
                <a:spcPct val="160000"/>
              </a:lnSpc>
            </a:pPr>
            <a:r>
              <a:rPr lang="en-US" dirty="0">
                <a:solidFill>
                  <a:schemeClr val="accent2">
                    <a:lumMod val="50000"/>
                  </a:schemeClr>
                </a:solidFill>
                <a:latin typeface="Comic Sans MS" pitchFamily="66" charset="0"/>
              </a:rPr>
              <a:t>Originally from the Italian basso-relievo (“low relief”)</a:t>
            </a:r>
          </a:p>
          <a:p>
            <a:pPr>
              <a:lnSpc>
                <a:spcPct val="160000"/>
              </a:lnSpc>
            </a:pPr>
            <a:r>
              <a:rPr lang="en-US" dirty="0">
                <a:solidFill>
                  <a:schemeClr val="accent2">
                    <a:lumMod val="50000"/>
                  </a:schemeClr>
                </a:solidFill>
                <a:latin typeface="Comic Sans MS" pitchFamily="66" charset="0"/>
              </a:rPr>
              <a:t>Figures are just barely more prominent than the flat background</a:t>
            </a:r>
          </a:p>
          <a:p>
            <a:pPr>
              <a:lnSpc>
                <a:spcPct val="160000"/>
              </a:lnSpc>
            </a:pPr>
            <a:r>
              <a:rPr lang="en-US" dirty="0">
                <a:solidFill>
                  <a:schemeClr val="accent2">
                    <a:lumMod val="50000"/>
                  </a:schemeClr>
                </a:solidFill>
                <a:latin typeface="Comic Sans MS" pitchFamily="66" charset="0"/>
              </a:rPr>
              <a:t>Front view only, distorted side view, e.g. coin</a:t>
            </a:r>
          </a:p>
          <a:p>
            <a:pPr>
              <a:lnSpc>
                <a:spcPct val="160000"/>
              </a:lnSpc>
            </a:pPr>
            <a:r>
              <a:rPr lang="en-US" dirty="0">
                <a:solidFill>
                  <a:schemeClr val="accent2">
                    <a:lumMod val="50000"/>
                  </a:schemeClr>
                </a:solidFill>
                <a:latin typeface="Comic Sans MS" pitchFamily="66" charset="0"/>
              </a:rPr>
              <a:t>Various degrees of relief (high, mid, low, sunk)</a:t>
            </a:r>
          </a:p>
        </p:txBody>
      </p:sp>
      <p:pic>
        <p:nvPicPr>
          <p:cNvPr id="4" name="Picture 3">
            <a:extLst>
              <a:ext uri="{FF2B5EF4-FFF2-40B4-BE49-F238E27FC236}">
                <a16:creationId xmlns:a16="http://schemas.microsoft.com/office/drawing/2014/main" id="{C8E87B61-AE61-2DDF-3E3C-378A9C5FE625}"/>
              </a:ext>
            </a:extLst>
          </p:cNvPr>
          <p:cNvPicPr>
            <a:picLocks noChangeAspect="1"/>
          </p:cNvPicPr>
          <p:nvPr/>
        </p:nvPicPr>
        <p:blipFill>
          <a:blip r:embed="rId3" cstate="print"/>
          <a:srcRect/>
          <a:stretch>
            <a:fillRect/>
          </a:stretch>
        </p:blipFill>
        <p:spPr bwMode="auto">
          <a:xfrm>
            <a:off x="5029200" y="1975866"/>
            <a:ext cx="3411615" cy="289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Papyrus" pitchFamily="66" charset="0"/>
              </a:rPr>
              <a:t>Relief Sculpture Style</a:t>
            </a:r>
          </a:p>
        </p:txBody>
      </p:sp>
      <p:pic>
        <p:nvPicPr>
          <p:cNvPr id="6" name="Picture 5">
            <a:extLst>
              <a:ext uri="{FF2B5EF4-FFF2-40B4-BE49-F238E27FC236}">
                <a16:creationId xmlns:a16="http://schemas.microsoft.com/office/drawing/2014/main" id="{47579675-78F3-63F1-B77E-89AB8245E75B}"/>
              </a:ext>
            </a:extLst>
          </p:cNvPr>
          <p:cNvPicPr>
            <a:picLocks noChangeAspect="1"/>
          </p:cNvPicPr>
          <p:nvPr/>
        </p:nvPicPr>
        <p:blipFill>
          <a:blip r:embed="rId3" cstate="print"/>
          <a:srcRect/>
          <a:stretch>
            <a:fillRect/>
          </a:stretch>
        </p:blipFill>
        <p:spPr bwMode="auto">
          <a:xfrm>
            <a:off x="609600" y="2895600"/>
            <a:ext cx="3137341" cy="3347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3711C958-F03E-6C13-2F1A-FF8FF31BCF9E}"/>
              </a:ext>
            </a:extLst>
          </p:cNvPr>
          <p:cNvPicPr>
            <a:picLocks noChangeAspect="1"/>
          </p:cNvPicPr>
          <p:nvPr/>
        </p:nvPicPr>
        <p:blipFill>
          <a:blip r:embed="rId4" cstate="print"/>
          <a:srcRect/>
          <a:stretch>
            <a:fillRect/>
          </a:stretch>
        </p:blipFill>
        <p:spPr bwMode="auto">
          <a:xfrm>
            <a:off x="3143648" y="1531433"/>
            <a:ext cx="3020223" cy="2360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5E2B05-57ED-4A36-FB31-B37A4D11A3C1}"/>
              </a:ext>
            </a:extLst>
          </p:cNvPr>
          <p:cNvPicPr>
            <a:picLocks noChangeAspect="1"/>
          </p:cNvPicPr>
          <p:nvPr/>
        </p:nvPicPr>
        <p:blipFill>
          <a:blip r:embed="rId5" cstate="print"/>
          <a:srcRect/>
          <a:stretch>
            <a:fillRect/>
          </a:stretch>
        </p:blipFill>
        <p:spPr bwMode="auto">
          <a:xfrm>
            <a:off x="5383613" y="3284228"/>
            <a:ext cx="3487104" cy="2958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819115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19200"/>
          </a:xfrm>
        </p:spPr>
        <p:txBody>
          <a:bodyPr>
            <a:normAutofit/>
          </a:bodyPr>
          <a:lstStyle/>
          <a:p>
            <a:r>
              <a:rPr lang="en-US" b="1" dirty="0">
                <a:solidFill>
                  <a:schemeClr val="accent2">
                    <a:lumMod val="75000"/>
                  </a:schemeClr>
                </a:solidFill>
                <a:latin typeface="Papyrus" pitchFamily="66" charset="0"/>
              </a:rPr>
              <a:t>Hanging Garden</a:t>
            </a:r>
            <a:endParaRPr lang="en-US" sz="4000" b="1" dirty="0">
              <a:solidFill>
                <a:schemeClr val="accent2">
                  <a:lumMod val="75000"/>
                </a:schemeClr>
              </a:solidFill>
              <a:latin typeface="Papyrus" pitchFamily="66" charset="0"/>
            </a:endParaRPr>
          </a:p>
        </p:txBody>
      </p:sp>
      <p:sp>
        <p:nvSpPr>
          <p:cNvPr id="3" name="Text Placeholder 2"/>
          <p:cNvSpPr>
            <a:spLocks noGrp="1"/>
          </p:cNvSpPr>
          <p:nvPr>
            <p:ph type="body" sz="quarter" idx="10"/>
          </p:nvPr>
        </p:nvSpPr>
        <p:spPr>
          <a:xfrm>
            <a:off x="533400" y="2057400"/>
            <a:ext cx="7924800" cy="4191000"/>
          </a:xfrm>
        </p:spPr>
        <p:txBody>
          <a:bodyPr>
            <a:normAutofit fontScale="70000" lnSpcReduction="20000"/>
          </a:bodyPr>
          <a:lstStyle/>
          <a:p>
            <a:pPr>
              <a:lnSpc>
                <a:spcPct val="150000"/>
              </a:lnSpc>
            </a:pPr>
            <a:r>
              <a:rPr lang="en-US" dirty="0">
                <a:solidFill>
                  <a:schemeClr val="accent2">
                    <a:lumMod val="50000"/>
                  </a:schemeClr>
                </a:solidFill>
                <a:latin typeface="Comic Sans MS" pitchFamily="66" charset="0"/>
              </a:rPr>
              <a:t>One of the seven wonders of the ancient world</a:t>
            </a:r>
          </a:p>
          <a:p>
            <a:pPr>
              <a:lnSpc>
                <a:spcPct val="150000"/>
              </a:lnSpc>
            </a:pPr>
            <a:r>
              <a:rPr lang="en-US" dirty="0">
                <a:solidFill>
                  <a:schemeClr val="accent2">
                    <a:lumMod val="50000"/>
                  </a:schemeClr>
                </a:solidFill>
                <a:latin typeface="Comic Sans MS" pitchFamily="66" charset="0"/>
              </a:rPr>
              <a:t>Original word “</a:t>
            </a:r>
            <a:r>
              <a:rPr lang="en-US" dirty="0" err="1">
                <a:solidFill>
                  <a:schemeClr val="accent2">
                    <a:lumMod val="50000"/>
                  </a:schemeClr>
                </a:solidFill>
                <a:latin typeface="Comic Sans MS" pitchFamily="66" charset="0"/>
              </a:rPr>
              <a:t>Kremastos</a:t>
            </a:r>
            <a:r>
              <a:rPr lang="en-US" dirty="0">
                <a:solidFill>
                  <a:schemeClr val="accent2">
                    <a:lumMod val="50000"/>
                  </a:schemeClr>
                </a:solidFill>
                <a:latin typeface="Comic Sans MS" pitchFamily="66" charset="0"/>
              </a:rPr>
              <a:t>” means “overhanging”, such as Terrace or Balcony </a:t>
            </a:r>
          </a:p>
          <a:p>
            <a:pPr>
              <a:lnSpc>
                <a:spcPct val="150000"/>
              </a:lnSpc>
            </a:pPr>
            <a:r>
              <a:rPr lang="en-US" dirty="0" err="1">
                <a:solidFill>
                  <a:schemeClr val="accent2">
                    <a:lumMod val="50000"/>
                  </a:schemeClr>
                </a:solidFill>
                <a:latin typeface="Comic Sans MS" pitchFamily="66" charset="0"/>
              </a:rPr>
              <a:t>Nebuchadrezarr</a:t>
            </a:r>
            <a:r>
              <a:rPr lang="en-US" dirty="0">
                <a:solidFill>
                  <a:schemeClr val="accent2">
                    <a:lumMod val="50000"/>
                  </a:schemeClr>
                </a:solidFill>
                <a:latin typeface="Comic Sans MS" pitchFamily="66" charset="0"/>
              </a:rPr>
              <a:t> II built for Queen </a:t>
            </a:r>
            <a:r>
              <a:rPr lang="en-US" dirty="0" err="1">
                <a:solidFill>
                  <a:schemeClr val="accent2">
                    <a:lumMod val="50000"/>
                  </a:schemeClr>
                </a:solidFill>
                <a:latin typeface="Comic Sans MS" pitchFamily="66" charset="0"/>
              </a:rPr>
              <a:t>Amytis</a:t>
            </a:r>
            <a:endParaRPr lang="en-US" dirty="0">
              <a:solidFill>
                <a:schemeClr val="accent2">
                  <a:lumMod val="50000"/>
                </a:schemeClr>
              </a:solidFill>
              <a:latin typeface="Comic Sans MS" pitchFamily="66" charset="0"/>
            </a:endParaRPr>
          </a:p>
          <a:p>
            <a:pPr>
              <a:lnSpc>
                <a:spcPct val="150000"/>
              </a:lnSpc>
            </a:pPr>
            <a:r>
              <a:rPr lang="en-US" dirty="0">
                <a:solidFill>
                  <a:schemeClr val="accent2">
                    <a:lumMod val="50000"/>
                  </a:schemeClr>
                </a:solidFill>
                <a:latin typeface="Comic Sans MS" pitchFamily="66" charset="0"/>
              </a:rPr>
              <a:t>Near Royal palace of Babylon, now Iraq. (Location has not been established)</a:t>
            </a:r>
          </a:p>
          <a:p>
            <a:pPr>
              <a:lnSpc>
                <a:spcPct val="150000"/>
              </a:lnSpc>
            </a:pPr>
            <a:r>
              <a:rPr lang="en-US" dirty="0">
                <a:solidFill>
                  <a:schemeClr val="accent2">
                    <a:lumMod val="50000"/>
                  </a:schemeClr>
                </a:solidFill>
                <a:latin typeface="Comic Sans MS" pitchFamily="66" charset="0"/>
              </a:rPr>
              <a:t>No existing Babylonian text or archeological evidence has been found</a:t>
            </a:r>
          </a:p>
          <a:p>
            <a:pPr lvl="1">
              <a:lnSpc>
                <a:spcPct val="150000"/>
              </a:lnSpc>
            </a:pPr>
            <a:r>
              <a:rPr lang="en-US" dirty="0">
                <a:solidFill>
                  <a:schemeClr val="accent2">
                    <a:lumMod val="50000"/>
                  </a:schemeClr>
                </a:solidFill>
                <a:latin typeface="Comic Sans MS" pitchFamily="66" charset="0"/>
              </a:rPr>
              <a:t>Mythical?</a:t>
            </a:r>
          </a:p>
          <a:p>
            <a:pPr lvl="1">
              <a:lnSpc>
                <a:spcPct val="150000"/>
              </a:lnSpc>
            </a:pPr>
            <a:r>
              <a:rPr lang="en-US" dirty="0">
                <a:solidFill>
                  <a:schemeClr val="accent2">
                    <a:lumMod val="50000"/>
                  </a:schemeClr>
                </a:solidFill>
                <a:latin typeface="Comic Sans MS" pitchFamily="66" charset="0"/>
              </a:rPr>
              <a:t>Built but Destroyed?</a:t>
            </a:r>
          </a:p>
          <a:p>
            <a:pPr lvl="1">
              <a:lnSpc>
                <a:spcPct val="150000"/>
              </a:lnSpc>
            </a:pPr>
            <a:r>
              <a:rPr lang="en-US" dirty="0">
                <a:solidFill>
                  <a:schemeClr val="accent2">
                    <a:lumMod val="50000"/>
                  </a:schemeClr>
                </a:solidFill>
                <a:latin typeface="Comic Sans MS" pitchFamily="66" charset="0"/>
              </a:rPr>
              <a:t>Mixed up with Hanging Garden in Assyrian Capital?</a:t>
            </a:r>
          </a:p>
          <a:p>
            <a:pPr lvl="1">
              <a:lnSpc>
                <a:spcPct val="150000"/>
              </a:lnSpc>
            </a:pPr>
            <a:endParaRPr lang="en-US" dirty="0">
              <a:solidFill>
                <a:schemeClr val="accent2">
                  <a:lumMod val="50000"/>
                </a:schemeClr>
              </a:solidFill>
              <a:latin typeface="Comic Sans MS" pitchFamily="66" charset="0"/>
            </a:endParaRPr>
          </a:p>
          <a:p>
            <a:pPr>
              <a:lnSpc>
                <a:spcPct val="150000"/>
              </a:lnSpc>
            </a:pPr>
            <a:endParaRPr lang="en-US" dirty="0">
              <a:solidFill>
                <a:schemeClr val="accent2">
                  <a:lumMod val="50000"/>
                </a:schemeClr>
              </a:solidFill>
              <a:latin typeface="Comic Sans MS" pitchFamily="66" charset="0"/>
            </a:endParaRPr>
          </a:p>
          <a:p>
            <a:endParaRPr lang="en-US" dirty="0">
              <a:solidFill>
                <a:schemeClr val="accent2">
                  <a:lumMod val="50000"/>
                </a:schemeClr>
              </a:solidFill>
              <a:latin typeface="Comic Sans MS" pitchFamily="66"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C626F0-323D-8027-C9B8-C461AE25E614}"/>
              </a:ext>
            </a:extLst>
          </p:cNvPr>
          <p:cNvPicPr>
            <a:picLocks noChangeAspect="1"/>
          </p:cNvPicPr>
          <p:nvPr/>
        </p:nvPicPr>
        <p:blipFill>
          <a:blip r:embed="rId3"/>
          <a:stretch>
            <a:fillRect/>
          </a:stretch>
        </p:blipFill>
        <p:spPr>
          <a:xfrm>
            <a:off x="833139" y="990600"/>
            <a:ext cx="7477722" cy="5112830"/>
          </a:xfrm>
          <a:prstGeom prst="rect">
            <a:avLst/>
          </a:prstGeom>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76373-9385-8093-18B1-019FAB30EC57}"/>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DB3BE930-E66D-6CAA-314F-6E6BDCAA96E5}"/>
              </a:ext>
            </a:extLst>
          </p:cNvPr>
          <p:cNvPicPr>
            <a:picLocks noChangeAspect="1"/>
          </p:cNvPicPr>
          <p:nvPr/>
        </p:nvPicPr>
        <p:blipFill>
          <a:blip r:embed="rId3"/>
          <a:stretch>
            <a:fillRect/>
          </a:stretch>
        </p:blipFill>
        <p:spPr>
          <a:xfrm>
            <a:off x="527494" y="829253"/>
            <a:ext cx="8159306" cy="5199493"/>
          </a:xfrm>
          <a:prstGeom prst="rect">
            <a:avLst/>
          </a:prstGeom>
        </p:spPr>
      </p:pic>
      <p:sp>
        <p:nvSpPr>
          <p:cNvPr id="9" name="TextBox 8">
            <a:extLst>
              <a:ext uri="{FF2B5EF4-FFF2-40B4-BE49-F238E27FC236}">
                <a16:creationId xmlns:a16="http://schemas.microsoft.com/office/drawing/2014/main" id="{67705907-031F-51F0-D28C-1A14E555628A}"/>
              </a:ext>
            </a:extLst>
          </p:cNvPr>
          <p:cNvSpPr txBox="1"/>
          <p:nvPr/>
        </p:nvSpPr>
        <p:spPr>
          <a:xfrm>
            <a:off x="2057400" y="6068698"/>
            <a:ext cx="50292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Assyrian wall relief showing gardens in Nineveh</a:t>
            </a:r>
            <a:endParaRPr lang="en-US" dirty="0"/>
          </a:p>
        </p:txBody>
      </p:sp>
    </p:spTree>
    <p:extLst>
      <p:ext uri="{BB962C8B-B14F-4D97-AF65-F5344CB8AC3E}">
        <p14:creationId xmlns:p14="http://schemas.microsoft.com/office/powerpoint/2010/main" val="167150234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816B1-C332-4B5A-AB75-CA0E6270A515}"/>
              </a:ext>
            </a:extLst>
          </p:cNvPr>
          <p:cNvPicPr>
            <a:picLocks noChangeAspect="1"/>
          </p:cNvPicPr>
          <p:nvPr/>
        </p:nvPicPr>
        <p:blipFill>
          <a:blip r:embed="rId3"/>
          <a:stretch>
            <a:fillRect/>
          </a:stretch>
        </p:blipFill>
        <p:spPr>
          <a:xfrm>
            <a:off x="533400" y="762000"/>
            <a:ext cx="8077200" cy="4995481"/>
          </a:xfrm>
          <a:prstGeom prst="rect">
            <a:avLst/>
          </a:prstGeom>
          <a:ln>
            <a:noFill/>
          </a:ln>
        </p:spPr>
      </p:pic>
    </p:spTree>
    <p:extLst>
      <p:ext uri="{BB962C8B-B14F-4D97-AF65-F5344CB8AC3E}">
        <p14:creationId xmlns:p14="http://schemas.microsoft.com/office/powerpoint/2010/main" val="3326830593"/>
      </p:ext>
    </p:extLst>
  </p:cSld>
  <p:clrMapOvr>
    <a:masterClrMapping/>
  </p:clrMapOvr>
  <p:transition spd="slow">
    <p:fade/>
  </p:transition>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Teal texture bands template Sego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3BD723B-86BC-481F-8B2F-E525C86CC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1_Teal texture bands template Segoe</Template>
  <TotalTime>12350</TotalTime>
  <Words>3043</Words>
  <Application>Microsoft Office PowerPoint</Application>
  <PresentationFormat>On-screen Show (4:3)</PresentationFormat>
  <Paragraphs>136</Paragraphs>
  <Slides>19</Slides>
  <Notes>18</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1_Teal texture bands template Segoe</vt:lpstr>
      <vt:lpstr>White with Courier font for code slides</vt:lpstr>
      <vt:lpstr>Paper</vt:lpstr>
      <vt:lpstr>PowerPoint Presentation</vt:lpstr>
      <vt:lpstr>Bas Relief Sculpture Hanging Gardens of Babylon</vt:lpstr>
      <vt:lpstr>Motivation/Objectives</vt:lpstr>
      <vt:lpstr>What is Bas-Relief?</vt:lpstr>
      <vt:lpstr>Relief Sculpture Style</vt:lpstr>
      <vt:lpstr>Hanging Garden</vt:lpstr>
      <vt:lpstr>PowerPoint Presentation</vt:lpstr>
      <vt:lpstr>PowerPoint Presentation</vt:lpstr>
      <vt:lpstr>PowerPoint Presentation</vt:lpstr>
      <vt:lpstr>Procedure</vt:lpstr>
      <vt:lpstr>Procedure</vt:lpstr>
      <vt:lpstr>Procedure</vt:lpstr>
      <vt:lpstr>Procedure</vt:lpstr>
      <vt:lpstr>Procedure</vt:lpstr>
      <vt:lpstr>Procedure</vt:lpstr>
      <vt:lpstr>Procedure</vt:lpstr>
      <vt:lpstr>Finished Tiles</vt:lpstr>
      <vt:lpstr>Finished Tiles</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Proud as a Peacock</dc:title>
  <dc:creator>leejeanl</dc:creator>
  <cp:lastModifiedBy>Robin Kiss</cp:lastModifiedBy>
  <cp:revision>217</cp:revision>
  <dcterms:created xsi:type="dcterms:W3CDTF">2012-09-26T05:22:40Z</dcterms:created>
  <dcterms:modified xsi:type="dcterms:W3CDTF">2023-01-31T18:23:54Z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TC102867809990</vt:lpwstr>
  </property>
</Properties>
</file>